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2" r:id="rId4"/>
  </p:sldMasterIdLst>
  <p:sldIdLst>
    <p:sldId id="257" r:id="rId5"/>
    <p:sldId id="259" r:id="rId6"/>
    <p:sldId id="258" r:id="rId7"/>
    <p:sldId id="260" r:id="rId8"/>
    <p:sldId id="270" r:id="rId9"/>
    <p:sldId id="271" r:id="rId10"/>
    <p:sldId id="272" r:id="rId11"/>
    <p:sldId id="273" r:id="rId12"/>
    <p:sldId id="274" r:id="rId13"/>
    <p:sldId id="275" r:id="rId14"/>
    <p:sldId id="261" r:id="rId15"/>
    <p:sldId id="267" r:id="rId16"/>
    <p:sldId id="268" r:id="rId17"/>
    <p:sldId id="269" r:id="rId18"/>
    <p:sldId id="264" r:id="rId19"/>
    <p:sldId id="266" r:id="rId20"/>
    <p:sldId id="265" r:id="rId21"/>
    <p:sldId id="262" r:id="rId22"/>
    <p:sldId id="263" r:id="rId23"/>
    <p:sldId id="278" r:id="rId24"/>
    <p:sldId id="276" r:id="rId25"/>
    <p:sldId id="279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19" autoAdjust="0"/>
  </p:normalViewPr>
  <p:slideViewPr>
    <p:cSldViewPr snapToGrid="0">
      <p:cViewPr varScale="1">
        <p:scale>
          <a:sx n="72" d="100"/>
          <a:sy n="72" d="100"/>
        </p:scale>
        <p:origin x="84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ko-KR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6/13/2021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00175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6/13/2021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3591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6/13/2021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849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6/13/2021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2443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6/13/2021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6809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6/13/2021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33232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 altLang="ko-KR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6/13/2021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04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6/13/2021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363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6/13/2021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4949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6/13/2021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1766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altLang="ko-KR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6/13/2021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32895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6/13/2021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00897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11" r:id="rId5"/>
    <p:sldLayoutId id="2147483760" r:id="rId6"/>
    <p:sldLayoutId id="2147483762" r:id="rId7"/>
    <p:sldLayoutId id="2147483706" r:id="rId8"/>
    <p:sldLayoutId id="2147483709" r:id="rId9"/>
    <p:sldLayoutId id="2147483707" r:id="rId10"/>
    <p:sldLayoutId id="2147483708" r:id="rId11"/>
  </p:sldLayoutIdLst>
  <p:hf sldNum="0" hdr="0" ftr="0" dt="0"/>
  <p:txStyles>
    <p:titleStyle>
      <a:lvl1pPr algn="l" defTabSz="457200" rtl="0" eaLnBrk="1" latinLnBrk="1" hangingPunct="1">
        <a:lnSpc>
          <a:spcPct val="100000"/>
        </a:lnSpc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1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D6D7A0BC-0046-4CAA-8E7F-DCAFE511EA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21E816-31F5-48BB-BD02-D15F2F18B4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</p:spPr>
        <p:txBody>
          <a:bodyPr>
            <a:normAutofit/>
          </a:bodyPr>
          <a:lstStyle/>
          <a:p>
            <a:r>
              <a:rPr lang="ko-KR" altLang="en-US" dirty="0"/>
              <a:t>소프트웨어 개발론 최종 과제 발표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5D6E6B-3353-491C-A3C6-F278D6CED8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468233"/>
          </a:xfrm>
        </p:spPr>
        <p:txBody>
          <a:bodyPr>
            <a:normAutofit/>
          </a:bodyPr>
          <a:lstStyle/>
          <a:p>
            <a:r>
              <a:rPr lang="en-US" dirty="0"/>
              <a:t>MIT – A  ( </a:t>
            </a:r>
            <a:r>
              <a:rPr lang="ko-KR" altLang="en-US" dirty="0"/>
              <a:t>김현수</a:t>
            </a:r>
            <a:r>
              <a:rPr lang="en-US" altLang="ko-KR" dirty="0"/>
              <a:t>, </a:t>
            </a:r>
            <a:r>
              <a:rPr lang="ko-KR" altLang="en-US" dirty="0"/>
              <a:t>이준기</a:t>
            </a:r>
            <a:r>
              <a:rPr lang="en-US" altLang="ko-KR" dirty="0"/>
              <a:t>, </a:t>
            </a:r>
            <a:r>
              <a:rPr lang="ko-KR" altLang="en-US" dirty="0"/>
              <a:t>정인화</a:t>
            </a:r>
            <a:r>
              <a:rPr lang="en-US" altLang="ko-KR" dirty="0"/>
              <a:t>, </a:t>
            </a:r>
            <a:r>
              <a:rPr lang="ko-KR" altLang="en-US" dirty="0"/>
              <a:t>조재훈 </a:t>
            </a:r>
            <a:r>
              <a:rPr lang="en-US" altLang="ko-KR" dirty="0"/>
              <a:t>)</a:t>
            </a:r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7C6334F-6411-41EC-AD7D-179EDD8B5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6B02CEE-3AF8-4349-9B3E-8970E6DF62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AA01CF0-3FB5-44EB-B7DE-F2E86374C2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" name="Picture 5" descr="abstract image">
            <a:extLst>
              <a:ext uri="{FF2B5EF4-FFF2-40B4-BE49-F238E27FC236}">
                <a16:creationId xmlns:a16="http://schemas.microsoft.com/office/drawing/2014/main" id="{F1A8C364-94D4-4630-BAD0-78722F3470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8733" y="3081867"/>
            <a:ext cx="11260667" cy="3310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8055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CCCC4A-8EE2-4DB7-B86C-E8B68734C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Basic concept of emp</a:t>
            </a:r>
            <a:br>
              <a:rPr lang="en-US" altLang="ko-KR" dirty="0"/>
            </a:br>
            <a:endParaRPr lang="ko-KR" altLang="en-US" dirty="0"/>
          </a:p>
        </p:txBody>
      </p:sp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02948D99-F7CA-413A-9024-0FB643991C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1627" y="2928693"/>
            <a:ext cx="768251" cy="768251"/>
          </a:xfrm>
          <a:prstGeom prst="rect">
            <a:avLst/>
          </a:prstGeom>
        </p:spPr>
      </p:pic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E80D0160-EF5B-41F4-99B5-2A727C310D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3900" y="3356606"/>
            <a:ext cx="1378155" cy="1378155"/>
          </a:xfrm>
          <a:prstGeom prst="rect">
            <a:avLst/>
          </a:prstGeom>
        </p:spPr>
      </p:pic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3A32B4CC-EF79-48F8-8E85-79F8C0E6BF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5151" y="3429000"/>
            <a:ext cx="2022883" cy="2022883"/>
          </a:xfrm>
          <a:prstGeom prst="rect">
            <a:avLst/>
          </a:prstGeom>
        </p:spPr>
      </p:pic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1D3ADAA4-9633-4D4D-9D8E-FBE13486F4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8616" y="3955683"/>
            <a:ext cx="2022883" cy="2022883"/>
          </a:xfrm>
          <a:prstGeom prst="rect">
            <a:avLst/>
          </a:prstGeom>
        </p:spPr>
      </p:pic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88500B84-9813-4155-991E-C5998743B4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61350" y="1573099"/>
            <a:ext cx="2022883" cy="202288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A7FE32D-4BCB-4F1D-AE4F-6E658A726C91}"/>
              </a:ext>
            </a:extLst>
          </p:cNvPr>
          <p:cNvSpPr txBox="1"/>
          <p:nvPr/>
        </p:nvSpPr>
        <p:spPr>
          <a:xfrm>
            <a:off x="5165744" y="6064898"/>
            <a:ext cx="2584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Symptom of diseases</a:t>
            </a:r>
            <a:endParaRPr lang="ko-KR" altLang="en-US" dirty="0"/>
          </a:p>
        </p:txBody>
      </p:sp>
      <p:pic>
        <p:nvPicPr>
          <p:cNvPr id="14" name="Google Shape;262;p37">
            <a:extLst>
              <a:ext uri="{FF2B5EF4-FFF2-40B4-BE49-F238E27FC236}">
                <a16:creationId xmlns:a16="http://schemas.microsoft.com/office/drawing/2014/main" id="{DBD47D6E-55CA-474B-8C43-1CF4AC6DC00C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991939" y="3027517"/>
            <a:ext cx="1266105" cy="133885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E5FBA72-EB9A-4B63-9BD1-4E165584F52C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7847045" y="3696944"/>
            <a:ext cx="2144894" cy="0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49F2999E-3450-40A2-B4BD-A674E97D3D0B}"/>
              </a:ext>
            </a:extLst>
          </p:cNvPr>
          <p:cNvSpPr txBox="1"/>
          <p:nvPr/>
        </p:nvSpPr>
        <p:spPr>
          <a:xfrm>
            <a:off x="8096938" y="3766795"/>
            <a:ext cx="16451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위급상황의 조기징후에 해당되는 데이터</a:t>
            </a:r>
          </a:p>
        </p:txBody>
      </p:sp>
    </p:spTree>
    <p:extLst>
      <p:ext uri="{BB962C8B-B14F-4D97-AF65-F5344CB8AC3E}">
        <p14:creationId xmlns:p14="http://schemas.microsoft.com/office/powerpoint/2010/main" val="40156375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62972-3449-42D1-8185-B4BEFD52A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UC - Diagram</a:t>
            </a:r>
            <a:br>
              <a:rPr lang="en-US" altLang="ko-KR" dirty="0"/>
            </a:b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E26A9A-565D-45EE-9E17-4BA1ABD465E9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15" r="5048"/>
          <a:stretch/>
        </p:blipFill>
        <p:spPr bwMode="auto">
          <a:xfrm>
            <a:off x="1745619" y="1404867"/>
            <a:ext cx="8700761" cy="520120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4476254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62972-3449-42D1-8185-B4BEFD52A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UC – Diagram Specification</a:t>
            </a:r>
            <a:br>
              <a:rPr lang="en-US" altLang="ko-KR" dirty="0"/>
            </a:b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2212127-6A3B-4D43-B232-5B40245C59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0966257"/>
              </p:ext>
            </p:extLst>
          </p:nvPr>
        </p:nvGraphicFramePr>
        <p:xfrm>
          <a:off x="447869" y="1890876"/>
          <a:ext cx="5792213" cy="457727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51534">
                  <a:extLst>
                    <a:ext uri="{9D8B030D-6E8A-4147-A177-3AD203B41FA5}">
                      <a16:colId xmlns:a16="http://schemas.microsoft.com/office/drawing/2014/main" val="3056378656"/>
                    </a:ext>
                  </a:extLst>
                </a:gridCol>
                <a:gridCol w="4840679">
                  <a:extLst>
                    <a:ext uri="{9D8B030D-6E8A-4147-A177-3AD203B41FA5}">
                      <a16:colId xmlns:a16="http://schemas.microsoft.com/office/drawing/2014/main" val="239740964"/>
                    </a:ext>
                  </a:extLst>
                </a:gridCol>
              </a:tblGrid>
              <a:tr h="12706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900" kern="100">
                          <a:effectLst/>
                        </a:rPr>
                        <a:t>유스케이스명</a:t>
                      </a:r>
                      <a:endParaRPr lang="ko-KR" sz="900" kern="1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49457" marR="49457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900" kern="100">
                          <a:effectLst/>
                        </a:rPr>
                        <a:t>개인정보설정</a:t>
                      </a:r>
                      <a:endParaRPr lang="ko-KR" sz="900" kern="1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49457" marR="49457" marT="0" marB="0"/>
                </a:tc>
                <a:extLst>
                  <a:ext uri="{0D108BD9-81ED-4DB2-BD59-A6C34878D82A}">
                    <a16:rowId xmlns:a16="http://schemas.microsoft.com/office/drawing/2014/main" val="91864078"/>
                  </a:ext>
                </a:extLst>
              </a:tr>
              <a:tr h="36923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900" kern="100">
                          <a:effectLst/>
                        </a:rPr>
                        <a:t>액터명</a:t>
                      </a:r>
                      <a:endParaRPr lang="ko-KR" sz="900" kern="1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49457" marR="49457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900" kern="100">
                          <a:effectLst/>
                        </a:rPr>
                        <a:t>주 액터 </a:t>
                      </a:r>
                      <a:r>
                        <a:rPr lang="en-US" sz="900" kern="100">
                          <a:effectLst/>
                        </a:rPr>
                        <a:t>: </a:t>
                      </a:r>
                      <a:r>
                        <a:rPr lang="ko-KR" sz="900" kern="100">
                          <a:effectLst/>
                        </a:rPr>
                        <a:t>사용자</a:t>
                      </a:r>
                    </a:p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900" kern="100">
                          <a:effectLst/>
                        </a:rPr>
                        <a:t>부 액터 </a:t>
                      </a:r>
                      <a:r>
                        <a:rPr lang="en-US" sz="900" kern="100">
                          <a:effectLst/>
                        </a:rPr>
                        <a:t>: </a:t>
                      </a:r>
                      <a:r>
                        <a:rPr lang="ko-KR" sz="900" kern="100">
                          <a:effectLst/>
                        </a:rPr>
                        <a:t>서버</a:t>
                      </a:r>
                      <a:endParaRPr lang="ko-KR" sz="900" kern="1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49457" marR="49457" marT="0" marB="0"/>
                </a:tc>
                <a:extLst>
                  <a:ext uri="{0D108BD9-81ED-4DB2-BD59-A6C34878D82A}">
                    <a16:rowId xmlns:a16="http://schemas.microsoft.com/office/drawing/2014/main" val="4291017461"/>
                  </a:ext>
                </a:extLst>
              </a:tr>
              <a:tr h="26105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900" kern="100">
                          <a:effectLst/>
                        </a:rPr>
                        <a:t>개요</a:t>
                      </a:r>
                      <a:endParaRPr lang="ko-KR" sz="900" kern="1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49457" marR="49457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900" kern="100">
                          <a:effectLst/>
                        </a:rPr>
                        <a:t>사용자가 정확한 모니터링 시스템과 위급상황 알림 시스템을 위한 기본 정보들을 입력한다</a:t>
                      </a:r>
                      <a:r>
                        <a:rPr lang="en-US" sz="900" kern="100">
                          <a:effectLst/>
                        </a:rPr>
                        <a:t>.</a:t>
                      </a:r>
                      <a:endParaRPr lang="ko-KR" sz="900" kern="1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49457" marR="49457" marT="0" marB="0"/>
                </a:tc>
                <a:extLst>
                  <a:ext uri="{0D108BD9-81ED-4DB2-BD59-A6C34878D82A}">
                    <a16:rowId xmlns:a16="http://schemas.microsoft.com/office/drawing/2014/main" val="4077237411"/>
                  </a:ext>
                </a:extLst>
              </a:tr>
              <a:tr h="12706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900" kern="100">
                          <a:effectLst/>
                        </a:rPr>
                        <a:t>사전조건</a:t>
                      </a:r>
                      <a:endParaRPr lang="ko-KR" sz="900" kern="1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49457" marR="49457" marT="0" marB="0" anchor="ctr"/>
                </a:tc>
                <a:tc>
                  <a:txBody>
                    <a:bodyPr/>
                    <a:lstStyle/>
                    <a:p>
                      <a:pPr marL="342900" lvl="0" indent="-342900"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ko-KR" sz="900" kern="100">
                          <a:effectLst/>
                        </a:rPr>
                        <a:t>사용자가 본인의 개인정보 제공에 동의한 상태여야 한다</a:t>
                      </a:r>
                      <a:r>
                        <a:rPr lang="en-US" sz="900" kern="100">
                          <a:effectLst/>
                        </a:rPr>
                        <a:t>.</a:t>
                      </a:r>
                      <a:endParaRPr lang="ko-KR" sz="900" kern="1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49457" marR="49457" marT="0" marB="0"/>
                </a:tc>
                <a:extLst>
                  <a:ext uri="{0D108BD9-81ED-4DB2-BD59-A6C34878D82A}">
                    <a16:rowId xmlns:a16="http://schemas.microsoft.com/office/drawing/2014/main" val="1873182037"/>
                  </a:ext>
                </a:extLst>
              </a:tr>
              <a:tr h="36923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900" kern="100">
                          <a:effectLst/>
                        </a:rPr>
                        <a:t>사후조건</a:t>
                      </a:r>
                      <a:endParaRPr lang="ko-KR" sz="900" kern="1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49457" marR="49457" marT="0" marB="0" anchor="ctr"/>
                </a:tc>
                <a:tc>
                  <a:txBody>
                    <a:bodyPr/>
                    <a:lstStyle/>
                    <a:p>
                      <a:pPr marL="342900" lvl="0" indent="-342900"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ko-KR" sz="900" kern="100">
                          <a:effectLst/>
                        </a:rPr>
                        <a:t>설정한 개인정보를 스마트워치 내부에 저장한다</a:t>
                      </a:r>
                      <a:r>
                        <a:rPr lang="en-US" sz="900" kern="100">
                          <a:effectLst/>
                        </a:rPr>
                        <a:t>.</a:t>
                      </a:r>
                      <a:endParaRPr lang="ko-KR" sz="900" kern="100">
                        <a:effectLst/>
                      </a:endParaRPr>
                    </a:p>
                    <a:p>
                      <a:pPr marL="342900" lvl="0" indent="-342900"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ko-KR" sz="900" kern="100">
                          <a:effectLst/>
                        </a:rPr>
                        <a:t>설정한 개인정보를 서버단에 전달한다</a:t>
                      </a:r>
                      <a:r>
                        <a:rPr lang="en-US" sz="900" kern="100">
                          <a:effectLst/>
                        </a:rPr>
                        <a:t>.</a:t>
                      </a:r>
                      <a:endParaRPr lang="ko-KR" sz="900" kern="1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49457" marR="49457" marT="0" marB="0"/>
                </a:tc>
                <a:extLst>
                  <a:ext uri="{0D108BD9-81ED-4DB2-BD59-A6C34878D82A}">
                    <a16:rowId xmlns:a16="http://schemas.microsoft.com/office/drawing/2014/main" val="2079631299"/>
                  </a:ext>
                </a:extLst>
              </a:tr>
              <a:tr h="174300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900" kern="100">
                          <a:effectLst/>
                        </a:rPr>
                        <a:t>기본흐름</a:t>
                      </a:r>
                      <a:endParaRPr lang="ko-KR" sz="900" kern="1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49457" marR="49457" marT="0" marB="0" anchor="ctr"/>
                </a:tc>
                <a:tc>
                  <a:txBody>
                    <a:bodyPr/>
                    <a:lstStyle/>
                    <a:p>
                      <a:pPr marL="342900" lvl="0" indent="-342900"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  <a:buFont typeface="+mj-lt"/>
                        <a:buAutoNum type="arabicPeriod"/>
                      </a:pPr>
                      <a:r>
                        <a:rPr lang="ko-KR" sz="900" kern="100">
                          <a:effectLst/>
                        </a:rPr>
                        <a:t>사용자가 개인정보 제공에 동의한다</a:t>
                      </a:r>
                      <a:r>
                        <a:rPr lang="en-US" sz="900" kern="100">
                          <a:effectLst/>
                        </a:rPr>
                        <a:t>. (</a:t>
                      </a:r>
                      <a:r>
                        <a:rPr lang="ko-KR" sz="900" kern="100">
                          <a:effectLst/>
                        </a:rPr>
                        <a:t>트리거</a:t>
                      </a:r>
                      <a:r>
                        <a:rPr lang="en-US" sz="900" kern="100">
                          <a:effectLst/>
                        </a:rPr>
                        <a:t>)</a:t>
                      </a:r>
                      <a:endParaRPr lang="ko-KR" sz="900" kern="100">
                        <a:effectLst/>
                      </a:endParaRPr>
                    </a:p>
                    <a:p>
                      <a:pPr marL="342900" lvl="0" indent="-342900"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  <a:buFont typeface="+mj-lt"/>
                        <a:buAutoNum type="arabicPeriod"/>
                      </a:pPr>
                      <a:r>
                        <a:rPr lang="ko-KR" sz="900" kern="100">
                          <a:effectLst/>
                        </a:rPr>
                        <a:t>시스템은 사용자의 스마트워치 하드웨어 정보를 읽고 통신을 위한 </a:t>
                      </a:r>
                      <a:r>
                        <a:rPr lang="en-US" sz="900" kern="100">
                          <a:effectLst/>
                        </a:rPr>
                        <a:t>source address</a:t>
                      </a:r>
                      <a:r>
                        <a:rPr lang="ko-KR" sz="900" kern="100">
                          <a:effectLst/>
                        </a:rPr>
                        <a:t>를 생성한다</a:t>
                      </a:r>
                      <a:r>
                        <a:rPr lang="en-US" sz="900" kern="100">
                          <a:effectLst/>
                        </a:rPr>
                        <a:t>. </a:t>
                      </a:r>
                      <a:endParaRPr lang="ko-KR" sz="900" kern="100">
                        <a:effectLst/>
                      </a:endParaRPr>
                    </a:p>
                    <a:p>
                      <a:pPr marL="342900" lvl="0" indent="-342900"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  <a:buFont typeface="+mj-lt"/>
                        <a:buAutoNum type="arabicPeriod"/>
                      </a:pPr>
                      <a:r>
                        <a:rPr lang="ko-KR" sz="900" kern="100">
                          <a:effectLst/>
                        </a:rPr>
                        <a:t>시스템은 사용자에게 기본 생체정보</a:t>
                      </a:r>
                      <a:r>
                        <a:rPr lang="en-US" sz="900" kern="100">
                          <a:effectLst/>
                        </a:rPr>
                        <a:t>(</a:t>
                      </a:r>
                      <a:r>
                        <a:rPr lang="ko-KR" sz="900" kern="100">
                          <a:effectLst/>
                        </a:rPr>
                        <a:t>키</a:t>
                      </a:r>
                      <a:r>
                        <a:rPr lang="en-US" sz="900" kern="100">
                          <a:effectLst/>
                        </a:rPr>
                        <a:t>, </a:t>
                      </a:r>
                      <a:r>
                        <a:rPr lang="ko-KR" sz="900" kern="100">
                          <a:effectLst/>
                        </a:rPr>
                        <a:t>몸무게</a:t>
                      </a:r>
                      <a:r>
                        <a:rPr lang="en-US" sz="900" kern="100">
                          <a:effectLst/>
                        </a:rPr>
                        <a:t>, </a:t>
                      </a:r>
                      <a:r>
                        <a:rPr lang="ko-KR" sz="900" kern="100">
                          <a:effectLst/>
                        </a:rPr>
                        <a:t>성별</a:t>
                      </a:r>
                      <a:r>
                        <a:rPr lang="en-US" sz="900" kern="100">
                          <a:effectLst/>
                        </a:rPr>
                        <a:t>, </a:t>
                      </a:r>
                      <a:r>
                        <a:rPr lang="ko-KR" sz="900" kern="100">
                          <a:effectLst/>
                        </a:rPr>
                        <a:t>질환 정보 등</a:t>
                      </a:r>
                      <a:r>
                        <a:rPr lang="en-US" sz="900" kern="100">
                          <a:effectLst/>
                        </a:rPr>
                        <a:t>) </a:t>
                      </a:r>
                      <a:r>
                        <a:rPr lang="ko-KR" sz="900" kern="100">
                          <a:effectLst/>
                        </a:rPr>
                        <a:t>입력을 요구한다</a:t>
                      </a:r>
                      <a:r>
                        <a:rPr lang="en-US" sz="900" kern="100">
                          <a:effectLst/>
                        </a:rPr>
                        <a:t>.</a:t>
                      </a:r>
                      <a:endParaRPr lang="ko-KR" sz="900" kern="100">
                        <a:effectLst/>
                      </a:endParaRPr>
                    </a:p>
                    <a:p>
                      <a:pPr marL="342900" lvl="0" indent="-342900"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  <a:buFont typeface="+mj-lt"/>
                        <a:buAutoNum type="arabicPeriod"/>
                      </a:pPr>
                      <a:r>
                        <a:rPr lang="ko-KR" sz="900" kern="100">
                          <a:effectLst/>
                        </a:rPr>
                        <a:t>시스템은 사용자에게 알람 시스템을 위한 연락처 </a:t>
                      </a:r>
                      <a:r>
                        <a:rPr lang="en-US" sz="900" kern="100">
                          <a:effectLst/>
                        </a:rPr>
                        <a:t>(</a:t>
                      </a:r>
                      <a:r>
                        <a:rPr lang="ko-KR" sz="900" kern="100">
                          <a:effectLst/>
                        </a:rPr>
                        <a:t>가족 전화번호</a:t>
                      </a:r>
                      <a:r>
                        <a:rPr lang="en-US" sz="900" kern="100">
                          <a:effectLst/>
                        </a:rPr>
                        <a:t>, </a:t>
                      </a:r>
                      <a:r>
                        <a:rPr lang="ko-KR" sz="900" kern="100">
                          <a:effectLst/>
                        </a:rPr>
                        <a:t>내원하는 병원 등</a:t>
                      </a:r>
                      <a:r>
                        <a:rPr lang="en-US" sz="900" kern="100">
                          <a:effectLst/>
                        </a:rPr>
                        <a:t>) </a:t>
                      </a:r>
                      <a:r>
                        <a:rPr lang="ko-KR" sz="900" kern="100">
                          <a:effectLst/>
                        </a:rPr>
                        <a:t>입력을 요구한다</a:t>
                      </a:r>
                      <a:r>
                        <a:rPr lang="en-US" sz="900" kern="100">
                          <a:effectLst/>
                        </a:rPr>
                        <a:t>.</a:t>
                      </a:r>
                      <a:endParaRPr lang="ko-KR" sz="900" kern="100">
                        <a:effectLst/>
                      </a:endParaRPr>
                    </a:p>
                    <a:p>
                      <a:pPr marL="342900" lvl="0" indent="-342900"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  <a:buFont typeface="+mj-lt"/>
                        <a:buAutoNum type="arabicPeriod"/>
                      </a:pPr>
                      <a:r>
                        <a:rPr lang="ko-KR" sz="900" kern="100">
                          <a:effectLst/>
                        </a:rPr>
                        <a:t>시스템은 입력받은 정보를 시스템 내부에 저장한다</a:t>
                      </a:r>
                      <a:r>
                        <a:rPr lang="en-US" sz="900" kern="100">
                          <a:effectLst/>
                        </a:rPr>
                        <a:t>.</a:t>
                      </a:r>
                      <a:endParaRPr lang="ko-KR" sz="900" kern="100">
                        <a:effectLst/>
                      </a:endParaRPr>
                    </a:p>
                    <a:p>
                      <a:pPr marL="342900" lvl="0" indent="-342900"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  <a:buFont typeface="+mj-lt"/>
                        <a:buAutoNum type="arabicPeriod"/>
                      </a:pPr>
                      <a:r>
                        <a:rPr lang="ko-KR" sz="900" kern="100">
                          <a:effectLst/>
                        </a:rPr>
                        <a:t>시스템이</a:t>
                      </a:r>
                      <a:r>
                        <a:rPr lang="en-US" sz="900" kern="100">
                          <a:effectLst/>
                        </a:rPr>
                        <a:t>  </a:t>
                      </a:r>
                      <a:r>
                        <a:rPr lang="ko-KR" sz="900" kern="100">
                          <a:effectLst/>
                        </a:rPr>
                        <a:t>서버단 데이터 전송 유스케이스를 실행한다</a:t>
                      </a:r>
                      <a:r>
                        <a:rPr lang="en-US" sz="900" kern="100">
                          <a:effectLst/>
                        </a:rPr>
                        <a:t>.</a:t>
                      </a:r>
                      <a:endParaRPr lang="ko-KR" sz="900" kern="1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49457" marR="49457" marT="0" marB="0"/>
                </a:tc>
                <a:extLst>
                  <a:ext uri="{0D108BD9-81ED-4DB2-BD59-A6C34878D82A}">
                    <a16:rowId xmlns:a16="http://schemas.microsoft.com/office/drawing/2014/main" val="1726050238"/>
                  </a:ext>
                </a:extLst>
              </a:tr>
              <a:tr h="110684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900" kern="100">
                          <a:effectLst/>
                        </a:rPr>
                        <a:t>대체흐름 </a:t>
                      </a:r>
                      <a:r>
                        <a:rPr lang="en-US" sz="900" kern="100">
                          <a:effectLst/>
                        </a:rPr>
                        <a:t>1</a:t>
                      </a:r>
                      <a:endParaRPr lang="ko-KR" sz="900" kern="1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49457" marR="49457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 kern="100" dirty="0">
                          <a:effectLst/>
                        </a:rPr>
                        <a:t>1.a.   </a:t>
                      </a:r>
                      <a:r>
                        <a:rPr lang="ko-KR" sz="900" kern="100" dirty="0">
                          <a:effectLst/>
                        </a:rPr>
                        <a:t>개인정보를 수정하는 경우</a:t>
                      </a:r>
                    </a:p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 kern="100" dirty="0">
                          <a:effectLst/>
                        </a:rPr>
                        <a:t>1.a.1 </a:t>
                      </a:r>
                      <a:r>
                        <a:rPr lang="ko-KR" sz="900" kern="100" dirty="0">
                          <a:effectLst/>
                        </a:rPr>
                        <a:t>시스템은 사용자가 수정하고자 하는 정보를 요구한다</a:t>
                      </a:r>
                      <a:r>
                        <a:rPr lang="en-US" sz="900" kern="100" dirty="0">
                          <a:effectLst/>
                        </a:rPr>
                        <a:t>.</a:t>
                      </a:r>
                      <a:endParaRPr lang="ko-KR" sz="900" kern="100" dirty="0">
                        <a:effectLst/>
                      </a:endParaRPr>
                    </a:p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 kern="100" dirty="0">
                          <a:effectLst/>
                        </a:rPr>
                        <a:t>1.a.2 </a:t>
                      </a:r>
                      <a:r>
                        <a:rPr lang="ko-KR" sz="900" kern="100" dirty="0">
                          <a:effectLst/>
                        </a:rPr>
                        <a:t>사용자는 수정하고자 하는 정보를 수정한다</a:t>
                      </a:r>
                      <a:r>
                        <a:rPr lang="en-US" sz="900" kern="100" dirty="0">
                          <a:effectLst/>
                        </a:rPr>
                        <a:t>.</a:t>
                      </a:r>
                      <a:endParaRPr lang="ko-KR" sz="900" kern="100" dirty="0">
                        <a:effectLst/>
                      </a:endParaRPr>
                    </a:p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 kern="100" dirty="0">
                          <a:effectLst/>
                        </a:rPr>
                        <a:t>1.a.3 </a:t>
                      </a:r>
                      <a:r>
                        <a:rPr lang="ko-KR" sz="900" kern="100" dirty="0">
                          <a:effectLst/>
                        </a:rPr>
                        <a:t>시스템은 수정된 정보를 시스템 내부에 저장한다</a:t>
                      </a:r>
                      <a:r>
                        <a:rPr lang="en-US" sz="900" kern="100" dirty="0">
                          <a:effectLst/>
                        </a:rPr>
                        <a:t>.</a:t>
                      </a:r>
                      <a:endParaRPr lang="ko-KR" sz="900" kern="100" dirty="0">
                        <a:effectLst/>
                      </a:endParaRPr>
                    </a:p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 kern="100" dirty="0">
                          <a:effectLst/>
                        </a:rPr>
                        <a:t>1.a.4 </a:t>
                      </a:r>
                      <a:r>
                        <a:rPr lang="ko-KR" sz="900" kern="100" dirty="0">
                          <a:effectLst/>
                        </a:rPr>
                        <a:t>시스템이 서버단 데이터 전송 유스케이스를 실행한다</a:t>
                      </a:r>
                      <a:r>
                        <a:rPr lang="en-US" sz="900" kern="100" dirty="0">
                          <a:effectLst/>
                        </a:rPr>
                        <a:t>.</a:t>
                      </a:r>
                      <a:endParaRPr lang="ko-KR" sz="900" kern="100" dirty="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49457" marR="49457" marT="0" marB="0"/>
                </a:tc>
                <a:extLst>
                  <a:ext uri="{0D108BD9-81ED-4DB2-BD59-A6C34878D82A}">
                    <a16:rowId xmlns:a16="http://schemas.microsoft.com/office/drawing/2014/main" val="732022817"/>
                  </a:ext>
                </a:extLst>
              </a:tr>
              <a:tr h="36923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900" kern="100">
                          <a:effectLst/>
                        </a:rPr>
                        <a:t>대체흐름 </a:t>
                      </a:r>
                      <a:r>
                        <a:rPr lang="en-US" sz="900" kern="100">
                          <a:effectLst/>
                        </a:rPr>
                        <a:t>2</a:t>
                      </a:r>
                      <a:endParaRPr lang="ko-KR" sz="900" kern="1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49457" marR="49457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 kern="100" dirty="0">
                          <a:effectLst/>
                        </a:rPr>
                        <a:t>5.a.   </a:t>
                      </a:r>
                      <a:r>
                        <a:rPr lang="ko-KR" sz="900" kern="100" dirty="0">
                          <a:effectLst/>
                        </a:rPr>
                        <a:t>누락된 필수 정보가 있는 경우</a:t>
                      </a:r>
                    </a:p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 kern="100" dirty="0">
                          <a:effectLst/>
                        </a:rPr>
                        <a:t>5.a.1 </a:t>
                      </a:r>
                      <a:r>
                        <a:rPr lang="ko-KR" sz="900" kern="100" dirty="0">
                          <a:effectLst/>
                        </a:rPr>
                        <a:t>시스템은 사용자에게 필수 정보를 모두 입력할것을 요구한다</a:t>
                      </a:r>
                      <a:endParaRPr lang="ko-KR" sz="900" kern="100" dirty="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49457" marR="49457" marT="0" marB="0"/>
                </a:tc>
                <a:extLst>
                  <a:ext uri="{0D108BD9-81ED-4DB2-BD59-A6C34878D82A}">
                    <a16:rowId xmlns:a16="http://schemas.microsoft.com/office/drawing/2014/main" val="590501198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92F2641-F2A4-4473-8240-D08B8F457A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8923807"/>
              </p:ext>
            </p:extLst>
          </p:nvPr>
        </p:nvGraphicFramePr>
        <p:xfrm>
          <a:off x="6627645" y="1683773"/>
          <a:ext cx="5116486" cy="498500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14348">
                  <a:extLst>
                    <a:ext uri="{9D8B030D-6E8A-4147-A177-3AD203B41FA5}">
                      <a16:colId xmlns:a16="http://schemas.microsoft.com/office/drawing/2014/main" val="2015649873"/>
                    </a:ext>
                  </a:extLst>
                </a:gridCol>
                <a:gridCol w="4302138">
                  <a:extLst>
                    <a:ext uri="{9D8B030D-6E8A-4147-A177-3AD203B41FA5}">
                      <a16:colId xmlns:a16="http://schemas.microsoft.com/office/drawing/2014/main" val="2560099000"/>
                    </a:ext>
                  </a:extLst>
                </a:gridCol>
              </a:tblGrid>
              <a:tr h="10517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900" kern="100">
                          <a:effectLst/>
                        </a:rPr>
                        <a:t>유스케이스명</a:t>
                      </a:r>
                      <a:endParaRPr lang="ko-KR" sz="900" kern="1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46650" marR="46650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900" kern="100">
                          <a:effectLst/>
                        </a:rPr>
                        <a:t>상태파악</a:t>
                      </a:r>
                      <a:endParaRPr lang="ko-KR" sz="900" kern="1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46650" marR="46650" marT="0" marB="0"/>
                </a:tc>
                <a:extLst>
                  <a:ext uri="{0D108BD9-81ED-4DB2-BD59-A6C34878D82A}">
                    <a16:rowId xmlns:a16="http://schemas.microsoft.com/office/drawing/2014/main" val="2714181616"/>
                  </a:ext>
                </a:extLst>
              </a:tr>
              <a:tr h="28521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900" kern="100">
                          <a:effectLst/>
                        </a:rPr>
                        <a:t>액터명</a:t>
                      </a:r>
                      <a:endParaRPr lang="ko-KR" sz="900" kern="1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46650" marR="46650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900" kern="100">
                          <a:effectLst/>
                        </a:rPr>
                        <a:t>주 액터 </a:t>
                      </a:r>
                      <a:r>
                        <a:rPr lang="en-US" sz="900" kern="100">
                          <a:effectLst/>
                        </a:rPr>
                        <a:t>: </a:t>
                      </a:r>
                      <a:r>
                        <a:rPr lang="ko-KR" sz="900" kern="100">
                          <a:effectLst/>
                        </a:rPr>
                        <a:t>사용자</a:t>
                      </a:r>
                    </a:p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900" kern="100">
                          <a:effectLst/>
                        </a:rPr>
                        <a:t>부 액터 </a:t>
                      </a:r>
                      <a:r>
                        <a:rPr lang="en-US" sz="900" kern="100">
                          <a:effectLst/>
                        </a:rPr>
                        <a:t>: </a:t>
                      </a:r>
                      <a:r>
                        <a:rPr lang="ko-KR" sz="900" kern="100">
                          <a:effectLst/>
                        </a:rPr>
                        <a:t>서버</a:t>
                      </a:r>
                      <a:endParaRPr lang="ko-KR" sz="900" kern="1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46650" marR="46650" marT="0" marB="0"/>
                </a:tc>
                <a:extLst>
                  <a:ext uri="{0D108BD9-81ED-4DB2-BD59-A6C34878D82A}">
                    <a16:rowId xmlns:a16="http://schemas.microsoft.com/office/drawing/2014/main" val="1279214289"/>
                  </a:ext>
                </a:extLst>
              </a:tr>
              <a:tr h="21610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900" kern="100">
                          <a:effectLst/>
                        </a:rPr>
                        <a:t>개요</a:t>
                      </a:r>
                      <a:endParaRPr lang="ko-KR" sz="900" kern="1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46650" marR="46650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900" kern="100">
                          <a:effectLst/>
                        </a:rPr>
                        <a:t>시스템이 스마트워치의 센서에 의해 수집된 생체정보를 바탕으로 사용자의 상태를 파악한다</a:t>
                      </a:r>
                      <a:r>
                        <a:rPr lang="en-US" sz="900" kern="100">
                          <a:effectLst/>
                        </a:rPr>
                        <a:t>.</a:t>
                      </a:r>
                      <a:endParaRPr lang="ko-KR" sz="900" kern="1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46650" marR="46650" marT="0" marB="0"/>
                </a:tc>
                <a:extLst>
                  <a:ext uri="{0D108BD9-81ED-4DB2-BD59-A6C34878D82A}">
                    <a16:rowId xmlns:a16="http://schemas.microsoft.com/office/drawing/2014/main" val="3604354647"/>
                  </a:ext>
                </a:extLst>
              </a:tr>
              <a:tr h="46524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900" kern="100">
                          <a:effectLst/>
                        </a:rPr>
                        <a:t>사전조건</a:t>
                      </a:r>
                      <a:endParaRPr lang="ko-KR" sz="900" kern="1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46650" marR="46650" marT="0" marB="0" anchor="ctr"/>
                </a:tc>
                <a:tc>
                  <a:txBody>
                    <a:bodyPr/>
                    <a:lstStyle/>
                    <a:p>
                      <a:pPr marL="342900" lvl="0" indent="-342900"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ko-KR" sz="900" kern="100">
                          <a:effectLst/>
                        </a:rPr>
                        <a:t>사용자가 본인의 개인정보 제공에 동의한 상태여야 한다</a:t>
                      </a:r>
                      <a:r>
                        <a:rPr lang="en-US" sz="900" kern="100">
                          <a:effectLst/>
                        </a:rPr>
                        <a:t>.</a:t>
                      </a:r>
                      <a:endParaRPr lang="ko-KR" sz="900" kern="100">
                        <a:effectLst/>
                      </a:endParaRPr>
                    </a:p>
                    <a:p>
                      <a:pPr marL="342900" lvl="0" indent="-342900"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ko-KR" sz="900" kern="100">
                          <a:effectLst/>
                        </a:rPr>
                        <a:t>사용자가 스마트워치를 착용한 상태여야 한다</a:t>
                      </a:r>
                      <a:r>
                        <a:rPr lang="en-US" sz="900" kern="100">
                          <a:effectLst/>
                        </a:rPr>
                        <a:t>.</a:t>
                      </a:r>
                      <a:endParaRPr lang="ko-KR" sz="900" kern="100">
                        <a:effectLst/>
                      </a:endParaRPr>
                    </a:p>
                    <a:p>
                      <a:pPr marL="342900" lvl="0" indent="-342900"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ko-KR" sz="900" kern="100">
                          <a:effectLst/>
                        </a:rPr>
                        <a:t>생체정보의 센서가 정상적으로 작동하여야 한다</a:t>
                      </a:r>
                      <a:r>
                        <a:rPr lang="en-US" sz="900" kern="100">
                          <a:effectLst/>
                        </a:rPr>
                        <a:t>.</a:t>
                      </a:r>
                      <a:endParaRPr lang="ko-KR" sz="900" kern="1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46650" marR="46650" marT="0" marB="0"/>
                </a:tc>
                <a:extLst>
                  <a:ext uri="{0D108BD9-81ED-4DB2-BD59-A6C34878D82A}">
                    <a16:rowId xmlns:a16="http://schemas.microsoft.com/office/drawing/2014/main" val="542971599"/>
                  </a:ext>
                </a:extLst>
              </a:tr>
              <a:tr h="28521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900" kern="100">
                          <a:effectLst/>
                        </a:rPr>
                        <a:t>사후조건</a:t>
                      </a:r>
                      <a:endParaRPr lang="ko-KR" sz="900" kern="1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46650" marR="46650" marT="0" marB="0" anchor="ctr"/>
                </a:tc>
                <a:tc>
                  <a:txBody>
                    <a:bodyPr/>
                    <a:lstStyle/>
                    <a:p>
                      <a:pPr marL="342900" lvl="0" indent="-342900"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ko-KR" sz="900" kern="100">
                          <a:effectLst/>
                        </a:rPr>
                        <a:t>특수 상태 중 위급 상태인 경우 알림시스템 유스케이스를 실행한다</a:t>
                      </a:r>
                      <a:r>
                        <a:rPr lang="en-US" sz="900" kern="100">
                          <a:effectLst/>
                        </a:rPr>
                        <a:t>.</a:t>
                      </a:r>
                      <a:endParaRPr lang="ko-KR" sz="900" kern="100">
                        <a:effectLst/>
                      </a:endParaRPr>
                    </a:p>
                    <a:p>
                      <a:pPr marL="342900" lvl="0" indent="-342900"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ko-KR" sz="900" kern="100">
                          <a:effectLst/>
                        </a:rPr>
                        <a:t>특수 상태에 해당하는 경우 스마트워치 화면 및 시스템에 기록 및 표시</a:t>
                      </a:r>
                      <a:endParaRPr lang="ko-KR" sz="900" kern="1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46650" marR="46650" marT="0" marB="0"/>
                </a:tc>
                <a:extLst>
                  <a:ext uri="{0D108BD9-81ED-4DB2-BD59-A6C34878D82A}">
                    <a16:rowId xmlns:a16="http://schemas.microsoft.com/office/drawing/2014/main" val="1950154754"/>
                  </a:ext>
                </a:extLst>
              </a:tr>
              <a:tr h="82530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900" kern="100">
                          <a:effectLst/>
                        </a:rPr>
                        <a:t>기본흐름</a:t>
                      </a:r>
                      <a:endParaRPr lang="ko-KR" sz="900" kern="1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46650" marR="46650" marT="0" marB="0" anchor="ctr"/>
                </a:tc>
                <a:tc>
                  <a:txBody>
                    <a:bodyPr/>
                    <a:lstStyle/>
                    <a:p>
                      <a:pPr marL="342900" lvl="0" indent="-342900"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  <a:buFont typeface="+mj-lt"/>
                        <a:buAutoNum type="arabicPeriod"/>
                      </a:pPr>
                      <a:r>
                        <a:rPr lang="ko-KR" sz="900" kern="100">
                          <a:effectLst/>
                        </a:rPr>
                        <a:t>사용자가 스마트워치를 착용한 상태이다</a:t>
                      </a:r>
                      <a:r>
                        <a:rPr lang="en-US" sz="900" kern="100">
                          <a:effectLst/>
                        </a:rPr>
                        <a:t>.</a:t>
                      </a:r>
                      <a:endParaRPr lang="ko-KR" sz="900" kern="100">
                        <a:effectLst/>
                      </a:endParaRPr>
                    </a:p>
                    <a:p>
                      <a:pPr marL="342900" lvl="0" indent="-342900"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  <a:buFont typeface="+mj-lt"/>
                        <a:buAutoNum type="arabicPeriod"/>
                      </a:pPr>
                      <a:r>
                        <a:rPr lang="ko-KR" sz="900" kern="100">
                          <a:effectLst/>
                        </a:rPr>
                        <a:t>시스템이 위치 및 데이터 수집 유스케이스를 실행한다</a:t>
                      </a:r>
                      <a:r>
                        <a:rPr lang="en-US" sz="900" kern="100">
                          <a:effectLst/>
                        </a:rPr>
                        <a:t>.</a:t>
                      </a:r>
                      <a:endParaRPr lang="ko-KR" sz="900" kern="100">
                        <a:effectLst/>
                      </a:endParaRPr>
                    </a:p>
                    <a:p>
                      <a:pPr marL="342900" lvl="0" indent="-342900"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  <a:buFont typeface="+mj-lt"/>
                        <a:buAutoNum type="arabicPeriod"/>
                      </a:pPr>
                      <a:r>
                        <a:rPr lang="ko-KR" sz="900" kern="100">
                          <a:effectLst/>
                        </a:rPr>
                        <a:t>시스템이 수집한 데이터를 이용하여 상태를 파악한다</a:t>
                      </a:r>
                      <a:r>
                        <a:rPr lang="en-US" sz="900" kern="100">
                          <a:effectLst/>
                        </a:rPr>
                        <a:t>.</a:t>
                      </a:r>
                      <a:endParaRPr lang="ko-KR" sz="900" kern="100">
                        <a:effectLst/>
                      </a:endParaRPr>
                    </a:p>
                    <a:p>
                      <a:pPr marL="342900" lvl="0" indent="-342900"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  <a:buFont typeface="+mj-lt"/>
                        <a:buAutoNum type="arabicPeriod"/>
                      </a:pPr>
                      <a:r>
                        <a:rPr lang="ko-KR" sz="900" kern="100">
                          <a:effectLst/>
                        </a:rPr>
                        <a:t>특수 상태가 감지되지 않을 경우 로그를 남기지 않고 종료한다</a:t>
                      </a:r>
                      <a:r>
                        <a:rPr lang="en-US" sz="900" kern="100">
                          <a:effectLst/>
                        </a:rPr>
                        <a:t>.</a:t>
                      </a:r>
                      <a:endParaRPr lang="ko-KR" sz="900" kern="100">
                        <a:effectLst/>
                      </a:endParaRPr>
                    </a:p>
                    <a:p>
                      <a:pPr marL="342900" lvl="0" indent="-342900"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  <a:buFont typeface="+mj-lt"/>
                        <a:buAutoNum type="arabicPeriod"/>
                      </a:pPr>
                      <a:r>
                        <a:rPr lang="ko-KR" sz="900" kern="100">
                          <a:effectLst/>
                        </a:rPr>
                        <a:t>시스템이 상태파악 유스케이스를 실행한다</a:t>
                      </a:r>
                      <a:r>
                        <a:rPr lang="en-US" sz="900" kern="100">
                          <a:effectLst/>
                        </a:rPr>
                        <a:t>.</a:t>
                      </a:r>
                      <a:endParaRPr lang="ko-KR" sz="900" kern="1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46650" marR="46650" marT="0" marB="0"/>
                </a:tc>
                <a:extLst>
                  <a:ext uri="{0D108BD9-81ED-4DB2-BD59-A6C34878D82A}">
                    <a16:rowId xmlns:a16="http://schemas.microsoft.com/office/drawing/2014/main" val="1001610210"/>
                  </a:ext>
                </a:extLst>
              </a:tr>
              <a:tr h="64527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900" kern="100">
                          <a:effectLst/>
                        </a:rPr>
                        <a:t>대체흐름 </a:t>
                      </a:r>
                      <a:r>
                        <a:rPr lang="en-US" sz="900" kern="100">
                          <a:effectLst/>
                        </a:rPr>
                        <a:t>1</a:t>
                      </a:r>
                      <a:endParaRPr lang="ko-KR" sz="900" kern="1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46650" marR="46650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 kern="100" dirty="0">
                          <a:effectLst/>
                        </a:rPr>
                        <a:t>4.a.   </a:t>
                      </a:r>
                      <a:r>
                        <a:rPr lang="ko-KR" sz="900" kern="100" dirty="0">
                          <a:effectLst/>
                        </a:rPr>
                        <a:t>특수 상태가 감지되었을 경우</a:t>
                      </a:r>
                    </a:p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 kern="100" dirty="0">
                          <a:effectLst/>
                        </a:rPr>
                        <a:t>4.a.1 </a:t>
                      </a:r>
                      <a:r>
                        <a:rPr lang="ko-KR" sz="900" kern="100" dirty="0">
                          <a:effectLst/>
                        </a:rPr>
                        <a:t>시스템이 위급 상태인지 파악한다</a:t>
                      </a:r>
                      <a:r>
                        <a:rPr lang="en-US" sz="900" kern="100" dirty="0">
                          <a:effectLst/>
                        </a:rPr>
                        <a:t>.</a:t>
                      </a:r>
                      <a:endParaRPr lang="ko-KR" sz="900" kern="100" dirty="0">
                        <a:effectLst/>
                      </a:endParaRPr>
                    </a:p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 kern="100" dirty="0">
                          <a:effectLst/>
                        </a:rPr>
                        <a:t>4.a.2 </a:t>
                      </a:r>
                      <a:r>
                        <a:rPr lang="ko-KR" sz="900" kern="100" dirty="0">
                          <a:effectLst/>
                        </a:rPr>
                        <a:t>위급 상태 아닐 경우 시스템이 일시적 저장 공간에 로그를 남긴다</a:t>
                      </a:r>
                      <a:r>
                        <a:rPr lang="en-US" sz="900" kern="100" dirty="0">
                          <a:effectLst/>
                        </a:rPr>
                        <a:t>.</a:t>
                      </a:r>
                      <a:endParaRPr lang="ko-KR" sz="900" kern="100" dirty="0">
                        <a:effectLst/>
                      </a:endParaRPr>
                    </a:p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 kern="100" dirty="0">
                          <a:effectLst/>
                        </a:rPr>
                        <a:t>4.a.3 </a:t>
                      </a:r>
                      <a:r>
                        <a:rPr lang="ko-KR" sz="900" kern="100" dirty="0">
                          <a:effectLst/>
                        </a:rPr>
                        <a:t>시스템이 상태파악 유스케이스를 실행한다</a:t>
                      </a:r>
                      <a:r>
                        <a:rPr lang="en-US" sz="900" kern="100" dirty="0">
                          <a:effectLst/>
                        </a:rPr>
                        <a:t>.</a:t>
                      </a:r>
                      <a:endParaRPr lang="ko-KR" sz="900" kern="100" dirty="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46650" marR="46650" marT="0" marB="0"/>
                </a:tc>
                <a:extLst>
                  <a:ext uri="{0D108BD9-81ED-4DB2-BD59-A6C34878D82A}">
                    <a16:rowId xmlns:a16="http://schemas.microsoft.com/office/drawing/2014/main" val="996359417"/>
                  </a:ext>
                </a:extLst>
              </a:tr>
              <a:tr h="82530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900" kern="100">
                          <a:effectLst/>
                        </a:rPr>
                        <a:t>대체흐름 </a:t>
                      </a:r>
                      <a:r>
                        <a:rPr lang="en-US" sz="900" kern="100">
                          <a:effectLst/>
                        </a:rPr>
                        <a:t>2</a:t>
                      </a:r>
                      <a:endParaRPr lang="ko-KR" sz="900" kern="1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46650" marR="46650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 kern="100" dirty="0">
                          <a:effectLst/>
                        </a:rPr>
                        <a:t>4.a.2     </a:t>
                      </a:r>
                      <a:r>
                        <a:rPr lang="ko-KR" sz="900" kern="100" dirty="0">
                          <a:effectLst/>
                        </a:rPr>
                        <a:t>위급 상태가 감지된 경우</a:t>
                      </a:r>
                    </a:p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 kern="100" dirty="0">
                          <a:effectLst/>
                        </a:rPr>
                        <a:t>4.a.2.1 </a:t>
                      </a:r>
                      <a:r>
                        <a:rPr lang="ko-KR" sz="900" kern="100" dirty="0">
                          <a:effectLst/>
                        </a:rPr>
                        <a:t>시스템이 센서가 정상적으로 작동하는지 확인한다</a:t>
                      </a:r>
                      <a:r>
                        <a:rPr lang="en-US" sz="900" kern="100" dirty="0">
                          <a:effectLst/>
                        </a:rPr>
                        <a:t>. </a:t>
                      </a:r>
                      <a:endParaRPr lang="ko-KR" sz="900" kern="100" dirty="0">
                        <a:effectLst/>
                      </a:endParaRPr>
                    </a:p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 kern="100" dirty="0">
                          <a:effectLst/>
                        </a:rPr>
                        <a:t>4.a.2.2 </a:t>
                      </a:r>
                      <a:r>
                        <a:rPr lang="ko-KR" sz="900" kern="100" dirty="0">
                          <a:effectLst/>
                        </a:rPr>
                        <a:t>센서가 정상적으로 확인 할 경우 알림시스템 유스케이스를 실행한다</a:t>
                      </a:r>
                      <a:r>
                        <a:rPr lang="en-US" sz="900" kern="100" dirty="0">
                          <a:effectLst/>
                        </a:rPr>
                        <a:t>.</a:t>
                      </a:r>
                      <a:endParaRPr lang="ko-KR" sz="900" kern="100" dirty="0">
                        <a:effectLst/>
                      </a:endParaRPr>
                    </a:p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 kern="100" dirty="0">
                          <a:effectLst/>
                        </a:rPr>
                        <a:t>4.a.2.3</a:t>
                      </a:r>
                      <a:r>
                        <a:rPr lang="ko-KR" sz="900" kern="100" dirty="0">
                          <a:effectLst/>
                        </a:rPr>
                        <a:t>시스템이 저장 공간에 로그를 남긴다</a:t>
                      </a:r>
                      <a:r>
                        <a:rPr lang="en-US" sz="900" kern="100" dirty="0">
                          <a:effectLst/>
                        </a:rPr>
                        <a:t>.</a:t>
                      </a:r>
                      <a:endParaRPr lang="ko-KR" sz="900" kern="100" dirty="0">
                        <a:effectLst/>
                      </a:endParaRPr>
                    </a:p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 kern="100" dirty="0">
                          <a:effectLst/>
                        </a:rPr>
                        <a:t>4.a.2.4 </a:t>
                      </a:r>
                      <a:r>
                        <a:rPr lang="ko-KR" sz="900" kern="100" dirty="0">
                          <a:effectLst/>
                        </a:rPr>
                        <a:t>시스템이 상태파악 유스케이스를 실행한다</a:t>
                      </a:r>
                      <a:r>
                        <a:rPr lang="en-US" sz="900" kern="100" dirty="0">
                          <a:effectLst/>
                        </a:rPr>
                        <a:t>.</a:t>
                      </a:r>
                      <a:endParaRPr lang="ko-KR" sz="900" kern="100" dirty="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46650" marR="46650" marT="0" marB="0"/>
                </a:tc>
                <a:extLst>
                  <a:ext uri="{0D108BD9-81ED-4DB2-BD59-A6C34878D82A}">
                    <a16:rowId xmlns:a16="http://schemas.microsoft.com/office/drawing/2014/main" val="5378269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629511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62972-3449-42D1-8185-B4BEFD52A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UC – Diagram Specification</a:t>
            </a:r>
            <a:br>
              <a:rPr lang="en-US" altLang="ko-KR" dirty="0"/>
            </a:br>
            <a:endParaRPr lang="en-US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E23DC084-3ECE-41EA-BEF3-E77FA03EAB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6967800"/>
              </p:ext>
            </p:extLst>
          </p:nvPr>
        </p:nvGraphicFramePr>
        <p:xfrm>
          <a:off x="826437" y="1749132"/>
          <a:ext cx="7942425" cy="458990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64128">
                  <a:extLst>
                    <a:ext uri="{9D8B030D-6E8A-4147-A177-3AD203B41FA5}">
                      <a16:colId xmlns:a16="http://schemas.microsoft.com/office/drawing/2014/main" val="1470380139"/>
                    </a:ext>
                  </a:extLst>
                </a:gridCol>
                <a:gridCol w="6678297">
                  <a:extLst>
                    <a:ext uri="{9D8B030D-6E8A-4147-A177-3AD203B41FA5}">
                      <a16:colId xmlns:a16="http://schemas.microsoft.com/office/drawing/2014/main" val="1247711248"/>
                    </a:ext>
                  </a:extLst>
                </a:gridCol>
              </a:tblGrid>
              <a:tr h="5443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900" kern="100">
                          <a:effectLst/>
                        </a:rPr>
                        <a:t>유스케이스명</a:t>
                      </a:r>
                      <a:endParaRPr lang="ko-KR" sz="900" kern="1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38286" marR="38286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900" kern="100">
                          <a:effectLst/>
                        </a:rPr>
                        <a:t>알림시스템</a:t>
                      </a:r>
                      <a:endParaRPr lang="ko-KR" sz="900" kern="1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38286" marR="38286" marT="0" marB="0"/>
                </a:tc>
                <a:extLst>
                  <a:ext uri="{0D108BD9-81ED-4DB2-BD59-A6C34878D82A}">
                    <a16:rowId xmlns:a16="http://schemas.microsoft.com/office/drawing/2014/main" val="4099582161"/>
                  </a:ext>
                </a:extLst>
              </a:tr>
              <a:tr h="34120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900" kern="100">
                          <a:effectLst/>
                        </a:rPr>
                        <a:t>액터명</a:t>
                      </a:r>
                      <a:endParaRPr lang="ko-KR" sz="900" kern="1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38286" marR="38286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900" kern="100">
                          <a:effectLst/>
                        </a:rPr>
                        <a:t>주 액터 </a:t>
                      </a:r>
                      <a:r>
                        <a:rPr lang="en-US" sz="900" kern="100">
                          <a:effectLst/>
                        </a:rPr>
                        <a:t>: </a:t>
                      </a:r>
                      <a:r>
                        <a:rPr lang="ko-KR" sz="900" kern="100">
                          <a:effectLst/>
                        </a:rPr>
                        <a:t>사용자</a:t>
                      </a:r>
                    </a:p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900" kern="100">
                          <a:effectLst/>
                        </a:rPr>
                        <a:t>부 액터 </a:t>
                      </a:r>
                      <a:r>
                        <a:rPr lang="en-US" sz="900" kern="100">
                          <a:effectLst/>
                        </a:rPr>
                        <a:t>: </a:t>
                      </a:r>
                      <a:r>
                        <a:rPr lang="ko-KR" sz="900" kern="100">
                          <a:effectLst/>
                        </a:rPr>
                        <a:t>서버</a:t>
                      </a:r>
                      <a:endParaRPr lang="ko-KR" sz="900" kern="1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38286" marR="38286" marT="0" marB="0"/>
                </a:tc>
                <a:extLst>
                  <a:ext uri="{0D108BD9-81ED-4DB2-BD59-A6C34878D82A}">
                    <a16:rowId xmlns:a16="http://schemas.microsoft.com/office/drawing/2014/main" val="1480131620"/>
                  </a:ext>
                </a:extLst>
              </a:tr>
              <a:tr h="12251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900" kern="100">
                          <a:effectLst/>
                        </a:rPr>
                        <a:t>개요</a:t>
                      </a:r>
                      <a:endParaRPr lang="ko-KR" sz="900" kern="1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38286" marR="38286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900" kern="100">
                          <a:effectLst/>
                        </a:rPr>
                        <a:t>위급 상태에 해당하는 경우 </a:t>
                      </a:r>
                      <a:r>
                        <a:rPr lang="en-US" sz="900" kern="100">
                          <a:effectLst/>
                        </a:rPr>
                        <a:t>119</a:t>
                      </a:r>
                      <a:r>
                        <a:rPr lang="ko-KR" sz="900" kern="100">
                          <a:effectLst/>
                        </a:rPr>
                        <a:t>나 가족 또는 인근 병원에 상황을 전달한다</a:t>
                      </a:r>
                      <a:r>
                        <a:rPr lang="en-US" sz="900" kern="100">
                          <a:effectLst/>
                        </a:rPr>
                        <a:t>.</a:t>
                      </a:r>
                      <a:endParaRPr lang="ko-KR" sz="900" kern="1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38286" marR="38286" marT="0" marB="0"/>
                </a:tc>
                <a:extLst>
                  <a:ext uri="{0D108BD9-81ED-4DB2-BD59-A6C34878D82A}">
                    <a16:rowId xmlns:a16="http://schemas.microsoft.com/office/drawing/2014/main" val="1563502818"/>
                  </a:ext>
                </a:extLst>
              </a:tr>
              <a:tr h="12251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900" kern="100">
                          <a:effectLst/>
                        </a:rPr>
                        <a:t>사전조건</a:t>
                      </a:r>
                      <a:endParaRPr lang="ko-KR" sz="900" kern="1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38286" marR="38286" marT="0" marB="0" anchor="ctr"/>
                </a:tc>
                <a:tc>
                  <a:txBody>
                    <a:bodyPr/>
                    <a:lstStyle/>
                    <a:p>
                      <a:pPr marL="342900" lvl="0" indent="-342900"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ko-KR" sz="900" kern="100">
                          <a:effectLst/>
                        </a:rPr>
                        <a:t>상태파악 유스케이스에서 위급 상태가 감지되었다</a:t>
                      </a:r>
                      <a:r>
                        <a:rPr lang="en-US" sz="900" kern="100">
                          <a:effectLst/>
                        </a:rPr>
                        <a:t>.</a:t>
                      </a:r>
                      <a:endParaRPr lang="ko-KR" sz="900" kern="1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38286" marR="38286" marT="0" marB="0"/>
                </a:tc>
                <a:extLst>
                  <a:ext uri="{0D108BD9-81ED-4DB2-BD59-A6C34878D82A}">
                    <a16:rowId xmlns:a16="http://schemas.microsoft.com/office/drawing/2014/main" val="1943225548"/>
                  </a:ext>
                </a:extLst>
              </a:tr>
              <a:tr h="34120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900" kern="100">
                          <a:effectLst/>
                        </a:rPr>
                        <a:t>사후조건</a:t>
                      </a:r>
                      <a:endParaRPr lang="ko-KR" sz="900" kern="1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38286" marR="38286" marT="0" marB="0" anchor="ctr"/>
                </a:tc>
                <a:tc>
                  <a:txBody>
                    <a:bodyPr/>
                    <a:lstStyle/>
                    <a:p>
                      <a:pPr marL="342900" lvl="0" indent="-342900"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ko-KR" sz="900" kern="100">
                          <a:effectLst/>
                        </a:rPr>
                        <a:t>응급 상황일 경우 시스템이 </a:t>
                      </a:r>
                      <a:r>
                        <a:rPr lang="en-US" sz="900" kern="100">
                          <a:effectLst/>
                        </a:rPr>
                        <a:t>119, </a:t>
                      </a:r>
                      <a:r>
                        <a:rPr lang="ko-KR" sz="900" kern="100">
                          <a:effectLst/>
                        </a:rPr>
                        <a:t>인근 병원 또는 가족들에 메세지를 전달한다</a:t>
                      </a:r>
                      <a:r>
                        <a:rPr lang="en-US" sz="900" kern="100">
                          <a:effectLst/>
                        </a:rPr>
                        <a:t>.</a:t>
                      </a:r>
                      <a:endParaRPr lang="ko-KR" sz="900" kern="100">
                        <a:effectLst/>
                      </a:endParaRPr>
                    </a:p>
                    <a:p>
                      <a:pPr marL="342900" lvl="0" indent="-342900"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ko-KR" sz="900" kern="100">
                          <a:effectLst/>
                        </a:rPr>
                        <a:t>응급 상황일 경우 시스템이 주변 사람들의 도움을 받을 수 있도록 스마트워치의 스피커를 이용해 알림시스템을 구현한다</a:t>
                      </a:r>
                      <a:r>
                        <a:rPr lang="en-US" sz="900" kern="100">
                          <a:effectLst/>
                        </a:rPr>
                        <a:t>.</a:t>
                      </a:r>
                      <a:endParaRPr lang="ko-KR" sz="900" kern="1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38286" marR="38286" marT="0" marB="0"/>
                </a:tc>
                <a:extLst>
                  <a:ext uri="{0D108BD9-81ED-4DB2-BD59-A6C34878D82A}">
                    <a16:rowId xmlns:a16="http://schemas.microsoft.com/office/drawing/2014/main" val="3321420751"/>
                  </a:ext>
                </a:extLst>
              </a:tr>
              <a:tr h="121596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900" kern="100">
                          <a:effectLst/>
                        </a:rPr>
                        <a:t>기본흐름</a:t>
                      </a:r>
                      <a:endParaRPr lang="ko-KR" sz="900" kern="1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38286" marR="38286" marT="0" marB="0" anchor="ctr"/>
                </a:tc>
                <a:tc>
                  <a:txBody>
                    <a:bodyPr/>
                    <a:lstStyle/>
                    <a:p>
                      <a:pPr marL="342900" lvl="0" indent="-342900"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  <a:buFont typeface="+mj-lt"/>
                        <a:buAutoNum type="arabicPeriod"/>
                      </a:pPr>
                      <a:r>
                        <a:rPr lang="ko-KR" sz="900" kern="100">
                          <a:effectLst/>
                        </a:rPr>
                        <a:t>상태파악 유스케이스에서 위급 상태가 감지되었다</a:t>
                      </a:r>
                      <a:r>
                        <a:rPr lang="en-US" sz="900" kern="100">
                          <a:effectLst/>
                        </a:rPr>
                        <a:t>. (</a:t>
                      </a:r>
                      <a:r>
                        <a:rPr lang="ko-KR" sz="900" kern="100">
                          <a:effectLst/>
                        </a:rPr>
                        <a:t>트리거</a:t>
                      </a:r>
                      <a:r>
                        <a:rPr lang="en-US" sz="900" kern="100">
                          <a:effectLst/>
                        </a:rPr>
                        <a:t>)</a:t>
                      </a:r>
                      <a:endParaRPr lang="ko-KR" sz="900" kern="100">
                        <a:effectLst/>
                      </a:endParaRPr>
                    </a:p>
                    <a:p>
                      <a:pPr marL="342900" lvl="0" indent="-342900"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  <a:buFont typeface="+mj-lt"/>
                        <a:buAutoNum type="arabicPeriod"/>
                      </a:pPr>
                      <a:r>
                        <a:rPr lang="ko-KR" sz="900" kern="100">
                          <a:effectLst/>
                        </a:rPr>
                        <a:t>시스템이 사용자에게 위급 상태에 해당하는지 확인을 요청한다</a:t>
                      </a:r>
                      <a:r>
                        <a:rPr lang="en-US" sz="900" kern="100">
                          <a:effectLst/>
                        </a:rPr>
                        <a:t>.</a:t>
                      </a:r>
                      <a:endParaRPr lang="ko-KR" sz="900" kern="100">
                        <a:effectLst/>
                      </a:endParaRPr>
                    </a:p>
                    <a:p>
                      <a:pPr marL="342900" lvl="0" indent="-342900"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  <a:buFont typeface="+mj-lt"/>
                        <a:buAutoNum type="arabicPeriod"/>
                      </a:pPr>
                      <a:r>
                        <a:rPr lang="ko-KR" sz="900" kern="100">
                          <a:effectLst/>
                        </a:rPr>
                        <a:t>사용자가 위급 상태에 해당한다고 확인하거나 일정 시간</a:t>
                      </a:r>
                      <a:r>
                        <a:rPr lang="en-US" sz="900" kern="100">
                          <a:effectLst/>
                        </a:rPr>
                        <a:t>(10</a:t>
                      </a:r>
                      <a:r>
                        <a:rPr lang="ko-KR" sz="900" kern="100">
                          <a:effectLst/>
                        </a:rPr>
                        <a:t>초</a:t>
                      </a:r>
                      <a:r>
                        <a:rPr lang="en-US" sz="900" kern="100">
                          <a:effectLst/>
                        </a:rPr>
                        <a:t>)</a:t>
                      </a:r>
                      <a:r>
                        <a:rPr lang="ko-KR" sz="900" kern="100">
                          <a:effectLst/>
                        </a:rPr>
                        <a:t>동안 사용자의 응답이 없는 경우 응급 상황으로 판단한다</a:t>
                      </a:r>
                      <a:r>
                        <a:rPr lang="en-US" sz="900" kern="100">
                          <a:effectLst/>
                        </a:rPr>
                        <a:t>.</a:t>
                      </a:r>
                      <a:endParaRPr lang="ko-KR" sz="900" kern="100">
                        <a:effectLst/>
                      </a:endParaRPr>
                    </a:p>
                    <a:p>
                      <a:pPr marL="342900" lvl="0" indent="-342900"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  <a:buFont typeface="+mj-lt"/>
                        <a:buAutoNum type="arabicPeriod"/>
                      </a:pPr>
                      <a:r>
                        <a:rPr lang="ko-KR" sz="900" kern="100">
                          <a:effectLst/>
                        </a:rPr>
                        <a:t>시스템이 스마트워치의 스피커를 통해 응급 상황을 전달한다</a:t>
                      </a:r>
                      <a:r>
                        <a:rPr lang="en-US" sz="900" kern="100">
                          <a:effectLst/>
                        </a:rPr>
                        <a:t>.</a:t>
                      </a:r>
                      <a:endParaRPr lang="ko-KR" sz="900" kern="100">
                        <a:effectLst/>
                      </a:endParaRPr>
                    </a:p>
                    <a:p>
                      <a:pPr marL="342900" lvl="0" indent="-342900"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  <a:buFont typeface="+mj-lt"/>
                        <a:buAutoNum type="arabicPeriod"/>
                      </a:pPr>
                      <a:r>
                        <a:rPr lang="ko-KR" sz="900" kern="100">
                          <a:effectLst/>
                        </a:rPr>
                        <a:t>시스템이 기존에 저장된 전화번호를 통해 응급 상황에 대한 메세지를 전달한다</a:t>
                      </a:r>
                      <a:r>
                        <a:rPr lang="en-US" sz="900" kern="100">
                          <a:effectLst/>
                        </a:rPr>
                        <a:t>.</a:t>
                      </a:r>
                      <a:endParaRPr lang="ko-KR" sz="900" kern="100">
                        <a:effectLst/>
                      </a:endParaRPr>
                    </a:p>
                    <a:p>
                      <a:pPr marL="342900" lvl="0" indent="-342900"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  <a:buFont typeface="+mj-lt"/>
                        <a:buAutoNum type="arabicPeriod"/>
                      </a:pPr>
                      <a:r>
                        <a:rPr lang="ko-KR" sz="900" kern="100">
                          <a:effectLst/>
                        </a:rPr>
                        <a:t>시스템이 서버단 데이터 전송 유스케이스를 실행하여 응급 상황을 전달한다</a:t>
                      </a:r>
                      <a:r>
                        <a:rPr lang="en-US" sz="900" kern="100">
                          <a:effectLst/>
                        </a:rPr>
                        <a:t>.</a:t>
                      </a:r>
                      <a:endParaRPr lang="ko-KR" sz="900" kern="1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38286" marR="38286" marT="0" marB="0"/>
                </a:tc>
                <a:extLst>
                  <a:ext uri="{0D108BD9-81ED-4DB2-BD59-A6C34878D82A}">
                    <a16:rowId xmlns:a16="http://schemas.microsoft.com/office/drawing/2014/main" val="4036158801"/>
                  </a:ext>
                </a:extLst>
              </a:tr>
              <a:tr h="77858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900" kern="100">
                          <a:effectLst/>
                        </a:rPr>
                        <a:t>대체흐름 </a:t>
                      </a:r>
                      <a:r>
                        <a:rPr lang="en-US" sz="900" kern="100">
                          <a:effectLst/>
                        </a:rPr>
                        <a:t>1</a:t>
                      </a:r>
                      <a:endParaRPr lang="ko-KR" sz="900" kern="1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38286" marR="38286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 kern="100" dirty="0">
                          <a:effectLst/>
                        </a:rPr>
                        <a:t>3.a.   </a:t>
                      </a:r>
                      <a:r>
                        <a:rPr lang="ko-KR" sz="900" kern="100" dirty="0">
                          <a:effectLst/>
                        </a:rPr>
                        <a:t>위급 상태가 아니라는 확인을 받을 경우</a:t>
                      </a:r>
                    </a:p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 kern="100" dirty="0">
                          <a:effectLst/>
                        </a:rPr>
                        <a:t>3.a.1 </a:t>
                      </a:r>
                      <a:r>
                        <a:rPr lang="ko-KR" sz="900" kern="100" dirty="0">
                          <a:effectLst/>
                        </a:rPr>
                        <a:t>시스템이 저장 공간에 해당 상황을 로그로 남긴다</a:t>
                      </a:r>
                      <a:r>
                        <a:rPr lang="en-US" sz="900" kern="100" dirty="0">
                          <a:effectLst/>
                        </a:rPr>
                        <a:t>.</a:t>
                      </a:r>
                      <a:endParaRPr lang="ko-KR" sz="900" kern="100" dirty="0">
                        <a:effectLst/>
                      </a:endParaRPr>
                    </a:p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 kern="100" dirty="0">
                          <a:effectLst/>
                        </a:rPr>
                        <a:t>3.a.2 </a:t>
                      </a:r>
                      <a:r>
                        <a:rPr lang="ko-KR" sz="900" kern="100" dirty="0">
                          <a:effectLst/>
                        </a:rPr>
                        <a:t>시스템이 서버단 데이터 전송 유스케이스를 실행하여 해당 로그를 서버에 전송한다</a:t>
                      </a:r>
                      <a:r>
                        <a:rPr lang="en-US" sz="900" kern="100" dirty="0">
                          <a:effectLst/>
                        </a:rPr>
                        <a:t>. </a:t>
                      </a:r>
                      <a:endParaRPr lang="ko-KR" sz="900" kern="100" dirty="0">
                        <a:effectLst/>
                      </a:endParaRPr>
                    </a:p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 kern="100" dirty="0">
                          <a:effectLst/>
                        </a:rPr>
                        <a:t>3.a.3 </a:t>
                      </a:r>
                      <a:r>
                        <a:rPr lang="ko-KR" sz="900" kern="100" dirty="0">
                          <a:effectLst/>
                        </a:rPr>
                        <a:t>시스템이 알림시스템 유스케이스를 종료하고 상태파악 유스케이스를 실행한다</a:t>
                      </a:r>
                      <a:r>
                        <a:rPr lang="en-US" sz="900" kern="100" dirty="0">
                          <a:effectLst/>
                        </a:rPr>
                        <a:t>.</a:t>
                      </a:r>
                      <a:endParaRPr lang="ko-KR" sz="900" kern="100" dirty="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38286" marR="38286" marT="0" marB="0"/>
                </a:tc>
                <a:extLst>
                  <a:ext uri="{0D108BD9-81ED-4DB2-BD59-A6C34878D82A}">
                    <a16:rowId xmlns:a16="http://schemas.microsoft.com/office/drawing/2014/main" val="3221936742"/>
                  </a:ext>
                </a:extLst>
              </a:tr>
              <a:tr h="99727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900" kern="100">
                          <a:effectLst/>
                        </a:rPr>
                        <a:t>대체흐름 </a:t>
                      </a:r>
                      <a:r>
                        <a:rPr lang="en-US" sz="900" kern="100">
                          <a:effectLst/>
                        </a:rPr>
                        <a:t>2</a:t>
                      </a:r>
                      <a:endParaRPr lang="ko-KR" sz="900" kern="1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38286" marR="38286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 kern="100" dirty="0">
                          <a:effectLst/>
                        </a:rPr>
                        <a:t>4.a.   </a:t>
                      </a:r>
                      <a:r>
                        <a:rPr lang="ko-KR" sz="900" kern="100" dirty="0">
                          <a:effectLst/>
                        </a:rPr>
                        <a:t>외부 입력 </a:t>
                      </a:r>
                      <a:r>
                        <a:rPr lang="en-US" sz="900" kern="100" dirty="0">
                          <a:effectLst/>
                        </a:rPr>
                        <a:t>(</a:t>
                      </a:r>
                      <a:r>
                        <a:rPr lang="ko-KR" sz="900" kern="100" dirty="0">
                          <a:effectLst/>
                        </a:rPr>
                        <a:t>화면 터치 등</a:t>
                      </a:r>
                      <a:r>
                        <a:rPr lang="en-US" sz="900" kern="100" dirty="0">
                          <a:effectLst/>
                        </a:rPr>
                        <a:t>)</a:t>
                      </a:r>
                      <a:r>
                        <a:rPr lang="ko-KR" sz="900" kern="100" dirty="0">
                          <a:effectLst/>
                        </a:rPr>
                        <a:t>이 있는 경우 </a:t>
                      </a:r>
                      <a:r>
                        <a:rPr lang="en-US" sz="900" kern="100" dirty="0">
                          <a:effectLst/>
                        </a:rPr>
                        <a:t>(</a:t>
                      </a:r>
                      <a:r>
                        <a:rPr lang="ko-KR" sz="900" kern="100" dirty="0">
                          <a:effectLst/>
                        </a:rPr>
                        <a:t>트리거</a:t>
                      </a:r>
                      <a:r>
                        <a:rPr lang="en-US" sz="900" kern="100" dirty="0">
                          <a:effectLst/>
                        </a:rPr>
                        <a:t>)</a:t>
                      </a:r>
                      <a:endParaRPr lang="ko-KR" sz="900" kern="100" dirty="0">
                        <a:effectLst/>
                      </a:endParaRPr>
                    </a:p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 kern="100" dirty="0">
                          <a:effectLst/>
                        </a:rPr>
                        <a:t>4.a.1 </a:t>
                      </a:r>
                      <a:r>
                        <a:rPr lang="ko-KR" sz="900" kern="100" dirty="0">
                          <a:effectLst/>
                        </a:rPr>
                        <a:t>시스템이 사용자에게 위급 상태의 종료 여부 확인을 요청한다</a:t>
                      </a:r>
                      <a:r>
                        <a:rPr lang="en-US" sz="900" kern="100" dirty="0">
                          <a:effectLst/>
                        </a:rPr>
                        <a:t>.</a:t>
                      </a:r>
                      <a:endParaRPr lang="ko-KR" sz="900" kern="100" dirty="0">
                        <a:effectLst/>
                      </a:endParaRPr>
                    </a:p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 kern="100" dirty="0">
                          <a:effectLst/>
                        </a:rPr>
                        <a:t>4.a.2 </a:t>
                      </a:r>
                      <a:r>
                        <a:rPr lang="ko-KR" sz="900" kern="100" dirty="0">
                          <a:effectLst/>
                        </a:rPr>
                        <a:t>사용자가 알림 시스템 종료 요청을 할 경우 알림 시스템을 종료한다</a:t>
                      </a:r>
                      <a:r>
                        <a:rPr lang="en-US" sz="900" kern="100" dirty="0">
                          <a:effectLst/>
                        </a:rPr>
                        <a:t>.</a:t>
                      </a:r>
                      <a:endParaRPr lang="ko-KR" sz="900" kern="100" dirty="0">
                        <a:effectLst/>
                      </a:endParaRPr>
                    </a:p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 kern="100" dirty="0">
                          <a:effectLst/>
                        </a:rPr>
                        <a:t>4.a.3 </a:t>
                      </a:r>
                      <a:r>
                        <a:rPr lang="ko-KR" sz="900" kern="100" dirty="0">
                          <a:effectLst/>
                        </a:rPr>
                        <a:t>시스템이 저장 공간에 해당 상황을 로그로 남긴다</a:t>
                      </a:r>
                      <a:r>
                        <a:rPr lang="en-US" sz="900" kern="100" dirty="0">
                          <a:effectLst/>
                        </a:rPr>
                        <a:t>.</a:t>
                      </a:r>
                      <a:endParaRPr lang="ko-KR" sz="900" kern="100" dirty="0">
                        <a:effectLst/>
                      </a:endParaRPr>
                    </a:p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 kern="100" dirty="0">
                          <a:effectLst/>
                        </a:rPr>
                        <a:t>4.a.4 </a:t>
                      </a:r>
                      <a:r>
                        <a:rPr lang="ko-KR" sz="900" kern="100" dirty="0">
                          <a:effectLst/>
                        </a:rPr>
                        <a:t>시스템이 서버단 데이터 전송 유스케이스를 실행한다</a:t>
                      </a:r>
                      <a:r>
                        <a:rPr lang="en-US" sz="900" kern="100" dirty="0">
                          <a:effectLst/>
                        </a:rPr>
                        <a:t>.</a:t>
                      </a:r>
                      <a:endParaRPr lang="ko-KR" sz="900" kern="100" dirty="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38286" marR="38286" marT="0" marB="0"/>
                </a:tc>
                <a:extLst>
                  <a:ext uri="{0D108BD9-81ED-4DB2-BD59-A6C34878D82A}">
                    <a16:rowId xmlns:a16="http://schemas.microsoft.com/office/drawing/2014/main" val="1314232025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54DFB529-FAF4-457F-9F66-CE92E8CAC2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9601175"/>
              </p:ext>
            </p:extLst>
          </p:nvPr>
        </p:nvGraphicFramePr>
        <p:xfrm>
          <a:off x="6247179" y="5896954"/>
          <a:ext cx="6022975" cy="88417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58626">
                  <a:extLst>
                    <a:ext uri="{9D8B030D-6E8A-4147-A177-3AD203B41FA5}">
                      <a16:colId xmlns:a16="http://schemas.microsoft.com/office/drawing/2014/main" val="186911896"/>
                    </a:ext>
                  </a:extLst>
                </a:gridCol>
                <a:gridCol w="5064349">
                  <a:extLst>
                    <a:ext uri="{9D8B030D-6E8A-4147-A177-3AD203B41FA5}">
                      <a16:colId xmlns:a16="http://schemas.microsoft.com/office/drawing/2014/main" val="3040857049"/>
                    </a:ext>
                  </a:extLst>
                </a:gridCol>
              </a:tblGrid>
              <a:tr h="77858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900" kern="100" dirty="0">
                          <a:effectLst/>
                        </a:rPr>
                        <a:t>대체흐름 </a:t>
                      </a:r>
                      <a:r>
                        <a:rPr lang="en-US" sz="900" kern="100" dirty="0">
                          <a:effectLst/>
                        </a:rPr>
                        <a:t>3</a:t>
                      </a:r>
                      <a:endParaRPr lang="ko-KR" sz="900" kern="100" dirty="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38286" marR="38286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 kern="100" dirty="0">
                          <a:effectLst/>
                        </a:rPr>
                        <a:t>5.a.   </a:t>
                      </a:r>
                      <a:r>
                        <a:rPr lang="ko-KR" sz="900" kern="100" dirty="0">
                          <a:effectLst/>
                        </a:rPr>
                        <a:t>메세지를 전달 할 수 없을 경우</a:t>
                      </a:r>
                    </a:p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 kern="100" dirty="0">
                          <a:effectLst/>
                        </a:rPr>
                        <a:t>5.a.1 </a:t>
                      </a:r>
                      <a:r>
                        <a:rPr lang="ko-KR" sz="900" kern="100" dirty="0">
                          <a:effectLst/>
                        </a:rPr>
                        <a:t>시스템이 지정된 시간마다 기본흐름 </a:t>
                      </a:r>
                      <a:r>
                        <a:rPr lang="en-US" sz="900" kern="100" dirty="0">
                          <a:effectLst/>
                        </a:rPr>
                        <a:t>5.</a:t>
                      </a:r>
                      <a:r>
                        <a:rPr lang="ko-KR" sz="900" kern="100" dirty="0">
                          <a:effectLst/>
                        </a:rPr>
                        <a:t>을 시도한다</a:t>
                      </a:r>
                      <a:r>
                        <a:rPr lang="en-US" sz="900" kern="100" dirty="0">
                          <a:effectLst/>
                        </a:rPr>
                        <a:t>.</a:t>
                      </a:r>
                      <a:endParaRPr lang="ko-KR" sz="900" kern="100" dirty="0">
                        <a:effectLst/>
                      </a:endParaRPr>
                    </a:p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 kern="100" dirty="0">
                          <a:effectLst/>
                        </a:rPr>
                        <a:t>5.a.2 </a:t>
                      </a:r>
                      <a:r>
                        <a:rPr lang="ko-KR" sz="900" kern="100" dirty="0">
                          <a:effectLst/>
                        </a:rPr>
                        <a:t>시스템이 일시적 저장 공간에 로그를 남긴다</a:t>
                      </a:r>
                      <a:r>
                        <a:rPr lang="en-US" sz="900" kern="100" dirty="0">
                          <a:effectLst/>
                        </a:rPr>
                        <a:t>.</a:t>
                      </a:r>
                      <a:endParaRPr lang="ko-KR" sz="900" kern="100" dirty="0">
                        <a:effectLst/>
                      </a:endParaRPr>
                    </a:p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 kern="100" dirty="0">
                          <a:effectLst/>
                        </a:rPr>
                        <a:t>5.a.3</a:t>
                      </a:r>
                      <a:r>
                        <a:rPr lang="ko-KR" sz="900" kern="100" dirty="0">
                          <a:effectLst/>
                        </a:rPr>
                        <a:t>시스템이 서버단 데이터 전송 유스케이스를 실행하여 상황 전달을 시도한다</a:t>
                      </a:r>
                      <a:r>
                        <a:rPr lang="en-US" sz="900" kern="100" dirty="0">
                          <a:effectLst/>
                        </a:rPr>
                        <a:t>.</a:t>
                      </a:r>
                      <a:endParaRPr lang="ko-KR" sz="900" kern="100" dirty="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38286" marR="38286" marT="0" marB="0"/>
                </a:tc>
                <a:extLst>
                  <a:ext uri="{0D108BD9-81ED-4DB2-BD59-A6C34878D82A}">
                    <a16:rowId xmlns:a16="http://schemas.microsoft.com/office/drawing/2014/main" val="26689096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099453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665E7-2BF5-45E6-8B26-64D1D58154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UC – Diagram specification</a:t>
            </a:r>
            <a:br>
              <a:rPr lang="en-US" altLang="ko-KR" dirty="0"/>
            </a:br>
            <a:endParaRPr lang="ko-KR" alt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A2B5BA9-BA22-4883-A4E6-5411FE79FE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9182070"/>
              </p:ext>
            </p:extLst>
          </p:nvPr>
        </p:nvGraphicFramePr>
        <p:xfrm>
          <a:off x="1751522" y="1627759"/>
          <a:ext cx="5395725" cy="502253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58791">
                  <a:extLst>
                    <a:ext uri="{9D8B030D-6E8A-4147-A177-3AD203B41FA5}">
                      <a16:colId xmlns:a16="http://schemas.microsoft.com/office/drawing/2014/main" val="4234795642"/>
                    </a:ext>
                  </a:extLst>
                </a:gridCol>
                <a:gridCol w="4536934">
                  <a:extLst>
                    <a:ext uri="{9D8B030D-6E8A-4147-A177-3AD203B41FA5}">
                      <a16:colId xmlns:a16="http://schemas.microsoft.com/office/drawing/2014/main" val="1378719343"/>
                    </a:ext>
                  </a:extLst>
                </a:gridCol>
              </a:tblGrid>
              <a:tr h="10110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900" kern="100" dirty="0">
                          <a:effectLst/>
                        </a:rPr>
                        <a:t>유스케이스명</a:t>
                      </a:r>
                      <a:endParaRPr lang="ko-KR" sz="900" kern="100" dirty="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44845" marR="44845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900" kern="100">
                          <a:effectLst/>
                        </a:rPr>
                        <a:t>위치 및 데이터 수집</a:t>
                      </a:r>
                      <a:endParaRPr lang="ko-KR" sz="900" kern="1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44845" marR="44845" marT="0" marB="0"/>
                </a:tc>
                <a:extLst>
                  <a:ext uri="{0D108BD9-81ED-4DB2-BD59-A6C34878D82A}">
                    <a16:rowId xmlns:a16="http://schemas.microsoft.com/office/drawing/2014/main" val="1283522145"/>
                  </a:ext>
                </a:extLst>
              </a:tr>
              <a:tr h="27417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900" kern="100">
                          <a:effectLst/>
                        </a:rPr>
                        <a:t>액터명</a:t>
                      </a:r>
                      <a:endParaRPr lang="ko-KR" sz="900" kern="1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44845" marR="44845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900" kern="100">
                          <a:effectLst/>
                        </a:rPr>
                        <a:t>주 액터 </a:t>
                      </a:r>
                      <a:r>
                        <a:rPr lang="en-US" sz="900" kern="100">
                          <a:effectLst/>
                        </a:rPr>
                        <a:t>: </a:t>
                      </a:r>
                      <a:r>
                        <a:rPr lang="ko-KR" sz="900" kern="100">
                          <a:effectLst/>
                        </a:rPr>
                        <a:t>사용자</a:t>
                      </a:r>
                    </a:p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900" kern="100">
                          <a:effectLst/>
                        </a:rPr>
                        <a:t>부 액터 </a:t>
                      </a:r>
                      <a:r>
                        <a:rPr lang="en-US" sz="900" kern="100">
                          <a:effectLst/>
                        </a:rPr>
                        <a:t>: </a:t>
                      </a:r>
                      <a:r>
                        <a:rPr lang="ko-KR" sz="900" kern="100">
                          <a:effectLst/>
                        </a:rPr>
                        <a:t>서버</a:t>
                      </a:r>
                      <a:endParaRPr lang="ko-KR" sz="900" kern="1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44845" marR="44845" marT="0" marB="0"/>
                </a:tc>
                <a:extLst>
                  <a:ext uri="{0D108BD9-81ED-4DB2-BD59-A6C34878D82A}">
                    <a16:rowId xmlns:a16="http://schemas.microsoft.com/office/drawing/2014/main" val="3768476858"/>
                  </a:ext>
                </a:extLst>
              </a:tr>
              <a:tr h="10110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900" kern="100">
                          <a:effectLst/>
                        </a:rPr>
                        <a:t>개요</a:t>
                      </a:r>
                      <a:endParaRPr lang="ko-KR" sz="900" kern="1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44845" marR="44845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900" kern="100">
                          <a:effectLst/>
                        </a:rPr>
                        <a:t>스마트워치의 센서를 통해 사용자의 생체정보와 위치정보를 수집한다</a:t>
                      </a:r>
                      <a:r>
                        <a:rPr lang="en-US" sz="900" kern="100">
                          <a:effectLst/>
                        </a:rPr>
                        <a:t>. </a:t>
                      </a:r>
                      <a:endParaRPr lang="ko-KR" sz="900" kern="1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44845" marR="44845" marT="0" marB="0"/>
                </a:tc>
                <a:extLst>
                  <a:ext uri="{0D108BD9-81ED-4DB2-BD59-A6C34878D82A}">
                    <a16:rowId xmlns:a16="http://schemas.microsoft.com/office/drawing/2014/main" val="1530023020"/>
                  </a:ext>
                </a:extLst>
              </a:tr>
              <a:tr h="6203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900" kern="100">
                          <a:effectLst/>
                        </a:rPr>
                        <a:t>사전조건</a:t>
                      </a:r>
                      <a:endParaRPr lang="ko-KR" sz="900" kern="1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44845" marR="44845" marT="0" marB="0" anchor="ctr"/>
                </a:tc>
                <a:tc>
                  <a:txBody>
                    <a:bodyPr/>
                    <a:lstStyle/>
                    <a:p>
                      <a:pPr marL="342900" lvl="0" indent="-342900"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ko-KR" sz="900" kern="100">
                          <a:effectLst/>
                        </a:rPr>
                        <a:t>사용자가 본인의 개인정보 제공에 동의한 상태여야 한다</a:t>
                      </a:r>
                      <a:r>
                        <a:rPr lang="en-US" sz="900" kern="100">
                          <a:effectLst/>
                        </a:rPr>
                        <a:t>.</a:t>
                      </a:r>
                      <a:endParaRPr lang="ko-KR" sz="900" kern="100">
                        <a:effectLst/>
                      </a:endParaRPr>
                    </a:p>
                    <a:p>
                      <a:pPr marL="342900" lvl="0" indent="-342900"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ko-KR" sz="900" kern="100">
                          <a:effectLst/>
                        </a:rPr>
                        <a:t>사용자가 스마트워치를 착용한 상태여야 한다</a:t>
                      </a:r>
                      <a:r>
                        <a:rPr lang="en-US" sz="900" kern="100">
                          <a:effectLst/>
                        </a:rPr>
                        <a:t>.</a:t>
                      </a:r>
                      <a:endParaRPr lang="ko-KR" sz="900" kern="100">
                        <a:effectLst/>
                      </a:endParaRPr>
                    </a:p>
                    <a:p>
                      <a:pPr marL="342900" lvl="0" indent="-342900"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ko-KR" sz="900" kern="100">
                          <a:effectLst/>
                        </a:rPr>
                        <a:t>생체정보의 센서가 정상적으로 작동하여야 한다</a:t>
                      </a:r>
                      <a:r>
                        <a:rPr lang="en-US" sz="900" kern="100">
                          <a:effectLst/>
                        </a:rPr>
                        <a:t>.</a:t>
                      </a:r>
                      <a:endParaRPr lang="ko-KR" sz="900" kern="100">
                        <a:effectLst/>
                      </a:endParaRPr>
                    </a:p>
                    <a:p>
                      <a:pPr marL="342900" lvl="0" indent="-342900"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ko-KR" sz="900" kern="100">
                          <a:effectLst/>
                        </a:rPr>
                        <a:t>생체데이터 수집을 위한 용량이 확보되어야 한다</a:t>
                      </a:r>
                      <a:r>
                        <a:rPr lang="en-US" sz="900" kern="100">
                          <a:effectLst/>
                        </a:rPr>
                        <a:t>.</a:t>
                      </a:r>
                      <a:endParaRPr lang="ko-KR" sz="900" kern="1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44845" marR="44845" marT="0" marB="0"/>
                </a:tc>
                <a:extLst>
                  <a:ext uri="{0D108BD9-81ED-4DB2-BD59-A6C34878D82A}">
                    <a16:rowId xmlns:a16="http://schemas.microsoft.com/office/drawing/2014/main" val="4249147959"/>
                  </a:ext>
                </a:extLst>
              </a:tr>
              <a:tr h="27417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900" kern="100">
                          <a:effectLst/>
                        </a:rPr>
                        <a:t>사후조건</a:t>
                      </a:r>
                      <a:endParaRPr lang="ko-KR" sz="900" kern="1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44845" marR="44845" marT="0" marB="0" anchor="ctr"/>
                </a:tc>
                <a:tc>
                  <a:txBody>
                    <a:bodyPr/>
                    <a:lstStyle/>
                    <a:p>
                      <a:pPr marL="342900" lvl="0" indent="-342900"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ko-KR" sz="900" kern="100">
                          <a:effectLst/>
                        </a:rPr>
                        <a:t>스마트워치의 센서를 통해 데이터를 수집하여 저장공간에 저장한다</a:t>
                      </a:r>
                      <a:r>
                        <a:rPr lang="en-US" sz="900" kern="100">
                          <a:effectLst/>
                        </a:rPr>
                        <a:t>.</a:t>
                      </a:r>
                      <a:endParaRPr lang="ko-KR" sz="900" kern="100">
                        <a:effectLst/>
                      </a:endParaRPr>
                    </a:p>
                    <a:p>
                      <a:pPr marL="342900" lvl="0" indent="-342900"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ko-KR" sz="900" kern="100">
                          <a:effectLst/>
                        </a:rPr>
                        <a:t>일정 시간마다 저장된 데이터를 서버단에 전달한다</a:t>
                      </a:r>
                      <a:r>
                        <a:rPr lang="en-US" sz="900" kern="100">
                          <a:effectLst/>
                        </a:rPr>
                        <a:t>.</a:t>
                      </a:r>
                      <a:endParaRPr lang="ko-KR" sz="900" kern="1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44845" marR="44845" marT="0" marB="0"/>
                </a:tc>
                <a:extLst>
                  <a:ext uri="{0D108BD9-81ED-4DB2-BD59-A6C34878D82A}">
                    <a16:rowId xmlns:a16="http://schemas.microsoft.com/office/drawing/2014/main" val="1390337896"/>
                  </a:ext>
                </a:extLst>
              </a:tr>
              <a:tr h="100664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900" kern="100">
                          <a:effectLst/>
                        </a:rPr>
                        <a:t>기본흐름</a:t>
                      </a:r>
                      <a:endParaRPr lang="ko-KR" sz="900" kern="1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44845" marR="44845" marT="0" marB="0" anchor="ctr"/>
                </a:tc>
                <a:tc>
                  <a:txBody>
                    <a:bodyPr/>
                    <a:lstStyle/>
                    <a:p>
                      <a:pPr marL="342900" lvl="0" indent="-342900"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  <a:buFont typeface="+mj-lt"/>
                        <a:buAutoNum type="arabicPeriod"/>
                      </a:pPr>
                      <a:r>
                        <a:rPr lang="ko-KR" sz="900" kern="100" dirty="0">
                          <a:effectLst/>
                        </a:rPr>
                        <a:t>시스템이 위치 및 데이터 수집 유스케이스를 실행한다</a:t>
                      </a:r>
                      <a:r>
                        <a:rPr lang="en-US" sz="900" kern="100" dirty="0">
                          <a:effectLst/>
                        </a:rPr>
                        <a:t>.</a:t>
                      </a:r>
                      <a:endParaRPr lang="ko-KR" sz="900" kern="100" dirty="0">
                        <a:effectLst/>
                      </a:endParaRPr>
                    </a:p>
                    <a:p>
                      <a:pPr marL="342900" lvl="0" indent="-342900"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  <a:buFont typeface="+mj-lt"/>
                        <a:buAutoNum type="arabicPeriod"/>
                      </a:pPr>
                      <a:r>
                        <a:rPr lang="ko-KR" sz="900" kern="100" dirty="0">
                          <a:effectLst/>
                        </a:rPr>
                        <a:t>사용자가 스마트워치를 착용한 상태여야 한다</a:t>
                      </a:r>
                      <a:r>
                        <a:rPr lang="en-US" sz="900" kern="100" dirty="0">
                          <a:effectLst/>
                        </a:rPr>
                        <a:t>.</a:t>
                      </a:r>
                      <a:endParaRPr lang="ko-KR" sz="900" kern="100" dirty="0">
                        <a:effectLst/>
                      </a:endParaRPr>
                    </a:p>
                    <a:p>
                      <a:pPr marL="342900" lvl="0" indent="-342900"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  <a:buFont typeface="+mj-lt"/>
                        <a:buAutoNum type="arabicPeriod"/>
                      </a:pPr>
                      <a:r>
                        <a:rPr lang="ko-KR" sz="900" kern="100" dirty="0">
                          <a:effectLst/>
                        </a:rPr>
                        <a:t>시스템이 스마트워치 센서를 통해 사용자의 생체정보와 위치정보들을 수집한다</a:t>
                      </a:r>
                      <a:r>
                        <a:rPr lang="en-US" sz="900" kern="100" dirty="0">
                          <a:effectLst/>
                        </a:rPr>
                        <a:t>.</a:t>
                      </a:r>
                      <a:endParaRPr lang="ko-KR" sz="900" kern="100" dirty="0">
                        <a:effectLst/>
                      </a:endParaRPr>
                    </a:p>
                    <a:p>
                      <a:pPr marL="342900" lvl="0" indent="-342900"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  <a:buFont typeface="+mj-lt"/>
                        <a:buAutoNum type="arabicPeriod"/>
                      </a:pPr>
                      <a:r>
                        <a:rPr lang="ko-KR" sz="900" kern="100" dirty="0">
                          <a:effectLst/>
                        </a:rPr>
                        <a:t>시스템이 수집한 데이터를 저장공간에 저장한다</a:t>
                      </a:r>
                      <a:r>
                        <a:rPr lang="en-US" sz="900" kern="100" dirty="0">
                          <a:effectLst/>
                        </a:rPr>
                        <a:t>.</a:t>
                      </a:r>
                      <a:endParaRPr lang="ko-KR" sz="900" kern="100" dirty="0">
                        <a:effectLst/>
                      </a:endParaRPr>
                    </a:p>
                    <a:p>
                      <a:pPr marL="342900" lvl="0" indent="-342900"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  <a:buFont typeface="+mj-lt"/>
                        <a:buAutoNum type="arabicPeriod"/>
                      </a:pPr>
                      <a:r>
                        <a:rPr lang="ko-KR" sz="900" kern="100" dirty="0">
                          <a:effectLst/>
                        </a:rPr>
                        <a:t>지정된 시간마다 시스템이 서버단 데이터 전송 유스케이스를 실행하여 저장공간에 저장된 데이터를 전송한다</a:t>
                      </a:r>
                      <a:r>
                        <a:rPr lang="en-US" sz="900" kern="100" dirty="0">
                          <a:effectLst/>
                        </a:rPr>
                        <a:t>.</a:t>
                      </a:r>
                      <a:endParaRPr lang="ko-KR" sz="900" kern="100" dirty="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44845" marR="44845" marT="0" marB="0"/>
                </a:tc>
                <a:extLst>
                  <a:ext uri="{0D108BD9-81ED-4DB2-BD59-A6C34878D82A}">
                    <a16:rowId xmlns:a16="http://schemas.microsoft.com/office/drawing/2014/main" val="4170078530"/>
                  </a:ext>
                </a:extLst>
              </a:tr>
              <a:tr h="27417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900" kern="100">
                          <a:effectLst/>
                        </a:rPr>
                        <a:t>대체흐름 </a:t>
                      </a:r>
                      <a:r>
                        <a:rPr lang="en-US" sz="900" kern="100">
                          <a:effectLst/>
                        </a:rPr>
                        <a:t>1</a:t>
                      </a:r>
                      <a:endParaRPr lang="ko-KR" sz="900" kern="1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44845" marR="44845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 kern="100">
                          <a:effectLst/>
                        </a:rPr>
                        <a:t>2.a.    </a:t>
                      </a:r>
                      <a:r>
                        <a:rPr lang="ko-KR" sz="900" kern="100">
                          <a:effectLst/>
                        </a:rPr>
                        <a:t>스마트워치의 배터리가 부족한 경우</a:t>
                      </a:r>
                    </a:p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 kern="100">
                          <a:effectLst/>
                        </a:rPr>
                        <a:t>2.a.1 </a:t>
                      </a:r>
                      <a:r>
                        <a:rPr lang="ko-KR" sz="900" kern="100">
                          <a:effectLst/>
                        </a:rPr>
                        <a:t>시스템이 사용자에게 배터리가 부족함을 알린다</a:t>
                      </a:r>
                      <a:r>
                        <a:rPr lang="en-US" sz="900" kern="100">
                          <a:effectLst/>
                        </a:rPr>
                        <a:t>.</a:t>
                      </a:r>
                      <a:endParaRPr lang="ko-KR" sz="900" kern="1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44845" marR="44845" marT="0" marB="0"/>
                </a:tc>
                <a:extLst>
                  <a:ext uri="{0D108BD9-81ED-4DB2-BD59-A6C34878D82A}">
                    <a16:rowId xmlns:a16="http://schemas.microsoft.com/office/drawing/2014/main" val="4084648392"/>
                  </a:ext>
                </a:extLst>
              </a:tr>
              <a:tr h="27417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900" kern="100">
                          <a:effectLst/>
                        </a:rPr>
                        <a:t>대체흐름 </a:t>
                      </a:r>
                      <a:r>
                        <a:rPr lang="en-US" sz="900" kern="100">
                          <a:effectLst/>
                        </a:rPr>
                        <a:t>2</a:t>
                      </a:r>
                      <a:endParaRPr lang="ko-KR" sz="900" kern="1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44845" marR="44845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 kern="100">
                          <a:effectLst/>
                        </a:rPr>
                        <a:t>3.a     </a:t>
                      </a:r>
                      <a:r>
                        <a:rPr lang="ko-KR" sz="900" kern="100">
                          <a:effectLst/>
                        </a:rPr>
                        <a:t>스마트워치가 사용자를 정확히 인식하지 못하는 경우</a:t>
                      </a:r>
                    </a:p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 kern="100">
                          <a:effectLst/>
                        </a:rPr>
                        <a:t>3.a.1  </a:t>
                      </a:r>
                      <a:r>
                        <a:rPr lang="ko-KR" sz="900" kern="100">
                          <a:effectLst/>
                        </a:rPr>
                        <a:t>시스템이 사용자에게 스마트워치를 올바르게 착용할 것을 권고한다</a:t>
                      </a:r>
                      <a:r>
                        <a:rPr lang="en-US" sz="900" kern="100">
                          <a:effectLst/>
                        </a:rPr>
                        <a:t>.</a:t>
                      </a:r>
                      <a:endParaRPr lang="ko-KR" sz="900" kern="1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44845" marR="44845" marT="0" marB="0"/>
                </a:tc>
                <a:extLst>
                  <a:ext uri="{0D108BD9-81ED-4DB2-BD59-A6C34878D82A}">
                    <a16:rowId xmlns:a16="http://schemas.microsoft.com/office/drawing/2014/main" val="1727227117"/>
                  </a:ext>
                </a:extLst>
              </a:tr>
              <a:tr h="72694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900" kern="100">
                          <a:effectLst/>
                        </a:rPr>
                        <a:t>대체흐름 </a:t>
                      </a:r>
                      <a:r>
                        <a:rPr lang="en-US" sz="900" kern="100">
                          <a:effectLst/>
                        </a:rPr>
                        <a:t>3</a:t>
                      </a:r>
                      <a:endParaRPr lang="ko-KR" sz="900" kern="1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44845" marR="44845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 kern="100" dirty="0">
                          <a:effectLst/>
                        </a:rPr>
                        <a:t>4.a     </a:t>
                      </a:r>
                      <a:r>
                        <a:rPr lang="ko-KR" sz="900" kern="100" dirty="0">
                          <a:effectLst/>
                        </a:rPr>
                        <a:t>저장공간의 용량이 부족한 경우</a:t>
                      </a:r>
                    </a:p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 kern="100" dirty="0">
                          <a:effectLst/>
                        </a:rPr>
                        <a:t>4.a.1  </a:t>
                      </a:r>
                      <a:r>
                        <a:rPr lang="ko-KR" sz="900" kern="100" dirty="0">
                          <a:effectLst/>
                        </a:rPr>
                        <a:t>시스템이 서버단 데이터 전송 유스케이스를 실행하여 저장공간에 저장된 데이터를 전송한다</a:t>
                      </a:r>
                      <a:r>
                        <a:rPr lang="en-US" sz="900" kern="100" dirty="0">
                          <a:effectLst/>
                        </a:rPr>
                        <a:t>.</a:t>
                      </a:r>
                      <a:endParaRPr lang="ko-KR" sz="900" kern="100" dirty="0">
                        <a:effectLst/>
                      </a:endParaRPr>
                    </a:p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 kern="100" dirty="0">
                          <a:effectLst/>
                        </a:rPr>
                        <a:t>4.a.2 </a:t>
                      </a:r>
                      <a:r>
                        <a:rPr lang="ko-KR" sz="900" kern="100" dirty="0">
                          <a:effectLst/>
                        </a:rPr>
                        <a:t>시스템이 저장공간을 비운다</a:t>
                      </a:r>
                      <a:r>
                        <a:rPr lang="en-US" sz="900" kern="100" dirty="0">
                          <a:effectLst/>
                        </a:rPr>
                        <a:t>.</a:t>
                      </a:r>
                      <a:endParaRPr lang="ko-KR" sz="900" kern="100" dirty="0">
                        <a:effectLst/>
                      </a:endParaRPr>
                    </a:p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 kern="100" dirty="0">
                          <a:effectLst/>
                        </a:rPr>
                        <a:t>4.a.3 </a:t>
                      </a:r>
                      <a:r>
                        <a:rPr lang="ko-KR" sz="900" kern="100" dirty="0">
                          <a:effectLst/>
                        </a:rPr>
                        <a:t>시스템이 수집한 데이터를 저장공간에 저장한다</a:t>
                      </a:r>
                      <a:r>
                        <a:rPr lang="en-US" sz="900" kern="100" dirty="0">
                          <a:effectLst/>
                        </a:rPr>
                        <a:t>.</a:t>
                      </a:r>
                      <a:endParaRPr lang="ko-KR" sz="900" kern="100" dirty="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44845" marR="44845" marT="0" marB="0"/>
                </a:tc>
                <a:extLst>
                  <a:ext uri="{0D108BD9-81ED-4DB2-BD59-A6C34878D82A}">
                    <a16:rowId xmlns:a16="http://schemas.microsoft.com/office/drawing/2014/main" val="20891153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214892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96BC5AFD-CDB7-4737-86B3-A5A49F37FB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5176" y="702156"/>
            <a:ext cx="8334375" cy="6019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562972-3449-42D1-8185-B4BEFD52A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Class diagram</a:t>
            </a:r>
            <a:br>
              <a:rPr lang="en-US" altLang="ko-KR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36185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62972-3449-42D1-8185-B4BEFD52A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Sequence diagram 1 – </a:t>
            </a:r>
            <a:r>
              <a:rPr lang="ko-KR" altLang="en-US" dirty="0"/>
              <a:t>회원가입 및 개인정보 설정</a:t>
            </a:r>
            <a:br>
              <a:rPr lang="en-US" altLang="ko-KR" dirty="0"/>
            </a:br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9985BF3-1B99-441F-9D54-63690D491E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6487" y="2145819"/>
            <a:ext cx="7439025" cy="4010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96537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62972-3449-42D1-8185-B4BEFD52A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Sequence diagram 2 – </a:t>
            </a:r>
            <a:r>
              <a:rPr lang="ko-KR" altLang="en-US" dirty="0"/>
              <a:t>정상 상태</a:t>
            </a:r>
            <a:br>
              <a:rPr lang="en-US" altLang="ko-KR" dirty="0"/>
            </a:br>
            <a:endParaRPr 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19B5475-608B-42F6-970D-1D5F20AC4E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6487" y="2145819"/>
            <a:ext cx="7439025" cy="4010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08605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62972-3449-42D1-8185-B4BEFD52A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Sequence diagram 3 – </a:t>
            </a:r>
            <a:r>
              <a:rPr lang="ko-KR" altLang="en-US" dirty="0"/>
              <a:t>응급 상태</a:t>
            </a:r>
            <a:br>
              <a:rPr lang="en-US" altLang="ko-KR" dirty="0"/>
            </a:b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ABD23EF-C2F5-421C-B478-6D5D6966A2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6487" y="2145819"/>
            <a:ext cx="7439025" cy="4010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13251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62972-3449-42D1-8185-B4BEFD52A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architecture</a:t>
            </a:r>
            <a:br>
              <a:rPr lang="en-US" altLang="ko-KR" dirty="0"/>
            </a:br>
            <a:endParaRPr 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3A272EA2-48FD-4520-B945-75F16BACB8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898" y="1592522"/>
            <a:ext cx="10730204" cy="5088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787293F6-7768-4915-848C-31EA797798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3054" y="2950904"/>
            <a:ext cx="775510" cy="605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69160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5279C-A0D6-440F-82B4-4D7EB92C3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Table of contents</a:t>
            </a:r>
            <a:br>
              <a:rPr lang="en-US" altLang="ko-KR" dirty="0"/>
            </a:br>
            <a:endParaRPr lang="ko-KR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66BB92-0E24-4454-AD76-3BEA47A7A4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890875"/>
            <a:ext cx="11029615" cy="4417645"/>
          </a:xfrm>
        </p:spPr>
        <p:txBody>
          <a:bodyPr>
            <a:normAutofit/>
          </a:bodyPr>
          <a:lstStyle/>
          <a:p>
            <a:r>
              <a:rPr lang="ko-KR" altLang="en-US" sz="2800" dirty="0"/>
              <a:t>요구사항</a:t>
            </a:r>
            <a:endParaRPr lang="en-US" altLang="ko-KR" sz="2800" dirty="0"/>
          </a:p>
          <a:p>
            <a:r>
              <a:rPr lang="en-US" altLang="ko-KR" sz="2800" dirty="0"/>
              <a:t>Emergency Monitoring Project</a:t>
            </a:r>
          </a:p>
          <a:p>
            <a:r>
              <a:rPr lang="en-US" altLang="ko-KR" sz="2800" dirty="0" err="1"/>
              <a:t>UseCase</a:t>
            </a:r>
            <a:r>
              <a:rPr lang="en-US" altLang="ko-KR" sz="2800" dirty="0"/>
              <a:t> Diagrams</a:t>
            </a:r>
          </a:p>
          <a:p>
            <a:r>
              <a:rPr lang="en-US" altLang="ko-KR" sz="2800" dirty="0"/>
              <a:t>Class Diagrams </a:t>
            </a:r>
          </a:p>
          <a:p>
            <a:r>
              <a:rPr lang="en-US" altLang="ko-KR" sz="2800" dirty="0"/>
              <a:t>Sequence Diagrams</a:t>
            </a:r>
          </a:p>
          <a:p>
            <a:r>
              <a:rPr lang="en-US" altLang="ko-KR" sz="2800" dirty="0"/>
              <a:t>Architecture</a:t>
            </a:r>
          </a:p>
          <a:p>
            <a:r>
              <a:rPr lang="ko-KR" altLang="en-US" sz="2800" dirty="0"/>
              <a:t>구현 결과</a:t>
            </a:r>
            <a:endParaRPr lang="en-US" altLang="ko-KR" sz="2800" dirty="0"/>
          </a:p>
        </p:txBody>
      </p:sp>
    </p:spTree>
    <p:extLst>
      <p:ext uri="{BB962C8B-B14F-4D97-AF65-F5344CB8AC3E}">
        <p14:creationId xmlns:p14="http://schemas.microsoft.com/office/powerpoint/2010/main" val="15620066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6C8E6EB-4C59-429B-97E4-72A058CFC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5B90362-AFCC-46A9-B41C-A257A8C5B3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71EF7F1-38BA-471D-8CD4-2A9AE8E35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0524398-BFB4-4C4A-8317-83B8729F9B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08D4B6A-8113-4DFB-B82E-B60CAC8E0A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822E561-F97C-4CBB-A9A6-A6BF6317B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611678-2F72-488F-B4C2-0AA78D5E20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620" y="863695"/>
            <a:ext cx="3511233" cy="377999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/>
            <a:r>
              <a:rPr lang="ko-KR" altLang="en-US" sz="3600" dirty="0">
                <a:solidFill>
                  <a:schemeClr val="tx1"/>
                </a:solidFill>
              </a:rPr>
              <a:t>구현 결과</a:t>
            </a:r>
            <a:endParaRPr lang="en-US" altLang="ko-KR" sz="3600" dirty="0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01B0E58-A5C8-4CDA-A2E0-35DF94E59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620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FB095BFA-B208-45CD-9D5E-0D487A6AE7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40" r="-1" b="6777"/>
          <a:stretch/>
        </p:blipFill>
        <p:spPr>
          <a:xfrm>
            <a:off x="4654295" y="10"/>
            <a:ext cx="7537705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2785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E4DEBF-7342-4949-879E-6290DA4B03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분석 과정 및 결과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6416D0-D701-41E2-8468-648613C057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3673" y="1038512"/>
            <a:ext cx="2757069" cy="533578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EF2F0C1-C67F-4A85-8838-905F5B779E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8052" y="1383177"/>
            <a:ext cx="2757070" cy="499111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A9E1A0C-3DF2-439D-99B7-1E0D24B9DAD5}"/>
              </a:ext>
            </a:extLst>
          </p:cNvPr>
          <p:cNvSpPr/>
          <p:nvPr/>
        </p:nvSpPr>
        <p:spPr>
          <a:xfrm>
            <a:off x="887896" y="2553464"/>
            <a:ext cx="2411895" cy="2305878"/>
          </a:xfrm>
          <a:prstGeom prst="rect">
            <a:avLst/>
          </a:prstGeom>
          <a:effectLst>
            <a:softEdge rad="279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400</a:t>
            </a:r>
            <a:r>
              <a:rPr lang="ko-KR" altLang="en-US" dirty="0"/>
              <a:t>개의 </a:t>
            </a:r>
            <a:r>
              <a:rPr lang="en-US" altLang="ko-KR" dirty="0"/>
              <a:t>instance</a:t>
            </a:r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각 </a:t>
            </a:r>
            <a:r>
              <a:rPr lang="en-US" altLang="ko-KR" dirty="0"/>
              <a:t>instance </a:t>
            </a:r>
            <a:r>
              <a:rPr lang="ko-KR" altLang="en-US" dirty="0"/>
              <a:t>마다 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en-US" altLang="ko-KR" dirty="0"/>
              <a:t>50ms </a:t>
            </a:r>
            <a:r>
              <a:rPr lang="ko-KR" altLang="en-US" dirty="0"/>
              <a:t>의 </a:t>
            </a:r>
            <a:r>
              <a:rPr lang="en-US" altLang="ko-KR" dirty="0"/>
              <a:t>interval</a:t>
            </a:r>
            <a:r>
              <a:rPr lang="ko-KR" altLang="en-US" dirty="0"/>
              <a:t>로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측정 후 분석</a:t>
            </a:r>
          </a:p>
        </p:txBody>
      </p:sp>
    </p:spTree>
    <p:extLst>
      <p:ext uri="{BB962C8B-B14F-4D97-AF65-F5344CB8AC3E}">
        <p14:creationId xmlns:p14="http://schemas.microsoft.com/office/powerpoint/2010/main" val="35453171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C104CF-B427-42DE-B957-EB65E07F3C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알림시스템 결과</a:t>
            </a:r>
          </a:p>
        </p:txBody>
      </p:sp>
      <p:pic>
        <p:nvPicPr>
          <p:cNvPr id="4" name="KakaoTalk_20210613_230422931">
            <a:hlinkClick r:id="" action="ppaction://media"/>
            <a:extLst>
              <a:ext uri="{FF2B5EF4-FFF2-40B4-BE49-F238E27FC236}">
                <a16:creationId xmlns:a16="http://schemas.microsoft.com/office/drawing/2014/main" id="{DF036DBB-6FFB-4075-918E-49949BA30BB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174256" y="170889"/>
            <a:ext cx="3692525" cy="6516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718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95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62972-3449-42D1-8185-B4BEFD52A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Requirements - purpose</a:t>
            </a:r>
            <a:br>
              <a:rPr lang="en-US" altLang="ko-KR" dirty="0"/>
            </a:br>
            <a:endParaRPr lang="en-US" dirty="0"/>
          </a:p>
        </p:txBody>
      </p: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90861A18-B015-4030-8405-5F7D08BA04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952" y="2357193"/>
            <a:ext cx="768251" cy="768251"/>
          </a:xfrm>
          <a:prstGeom prst="rect">
            <a:avLst/>
          </a:prstGeom>
        </p:spPr>
      </p:pic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C0E997EC-FCA6-4561-B5A4-A045864BA4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5744242" y="2332560"/>
            <a:ext cx="990295" cy="990295"/>
          </a:xfrm>
          <a:prstGeom prst="rect">
            <a:avLst/>
          </a:prstGeom>
        </p:spPr>
      </p:pic>
      <p:pic>
        <p:nvPicPr>
          <p:cNvPr id="10" name="Picture 9" descr="A picture containing night sky&#10;&#10;Description automatically generated">
            <a:extLst>
              <a:ext uri="{FF2B5EF4-FFF2-40B4-BE49-F238E27FC236}">
                <a16:creationId xmlns:a16="http://schemas.microsoft.com/office/drawing/2014/main" id="{F38223F9-5B00-4FD5-A164-51D003D732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1207" y="2074567"/>
            <a:ext cx="1333500" cy="133350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212374E-C817-4EEC-9464-5C2882B06213}"/>
              </a:ext>
            </a:extLst>
          </p:cNvPr>
          <p:cNvCxnSpPr>
            <a:stCxn id="10" idx="3"/>
            <a:endCxn id="8" idx="3"/>
          </p:cNvCxnSpPr>
          <p:nvPr/>
        </p:nvCxnSpPr>
        <p:spPr>
          <a:xfrm>
            <a:off x="4174707" y="2741317"/>
            <a:ext cx="1569535" cy="86391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Icon&#10;&#10;Description automatically generated">
            <a:extLst>
              <a:ext uri="{FF2B5EF4-FFF2-40B4-BE49-F238E27FC236}">
                <a16:creationId xmlns:a16="http://schemas.microsoft.com/office/drawing/2014/main" id="{48CE49F4-1E62-49BE-9F71-33D9566A7B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04072" y="1001671"/>
            <a:ext cx="1660044" cy="1660044"/>
          </a:xfrm>
          <a:prstGeom prst="rect">
            <a:avLst/>
          </a:prstGeom>
        </p:spPr>
      </p:pic>
      <p:pic>
        <p:nvPicPr>
          <p:cNvPr id="16" name="Picture 15" descr="Icon&#10;&#10;Description automatically generated">
            <a:extLst>
              <a:ext uri="{FF2B5EF4-FFF2-40B4-BE49-F238E27FC236}">
                <a16:creationId xmlns:a16="http://schemas.microsoft.com/office/drawing/2014/main" id="{D067D9D1-3398-4ADD-AE90-CE5326A7A3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04071" y="2903623"/>
            <a:ext cx="1660045" cy="1660045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B03CAC6-A869-4E0B-9162-DADC5A8D8281}"/>
              </a:ext>
            </a:extLst>
          </p:cNvPr>
          <p:cNvCxnSpPr>
            <a:cxnSpLocks/>
            <a:stCxn id="8" idx="1"/>
            <a:endCxn id="14" idx="1"/>
          </p:cNvCxnSpPr>
          <p:nvPr/>
        </p:nvCxnSpPr>
        <p:spPr>
          <a:xfrm flipV="1">
            <a:off x="6734537" y="1831693"/>
            <a:ext cx="1569535" cy="996015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1349223-7569-4B3D-9B3D-08880297318B}"/>
              </a:ext>
            </a:extLst>
          </p:cNvPr>
          <p:cNvCxnSpPr>
            <a:cxnSpLocks/>
            <a:stCxn id="8" idx="1"/>
            <a:endCxn id="16" idx="1"/>
          </p:cNvCxnSpPr>
          <p:nvPr/>
        </p:nvCxnSpPr>
        <p:spPr>
          <a:xfrm>
            <a:off x="6734537" y="2827708"/>
            <a:ext cx="1569534" cy="905938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D13FAA10-D48E-4FA3-89A7-CD772A2FB2D3}"/>
              </a:ext>
            </a:extLst>
          </p:cNvPr>
          <p:cNvSpPr/>
          <p:nvPr/>
        </p:nvSpPr>
        <p:spPr>
          <a:xfrm>
            <a:off x="1522409" y="4977793"/>
            <a:ext cx="9147182" cy="1188720"/>
          </a:xfrm>
          <a:prstGeom prst="rect">
            <a:avLst/>
          </a:prstGeom>
          <a:solidFill>
            <a:schemeClr val="accent1">
              <a:alpha val="70000"/>
            </a:schemeClr>
          </a:solidFill>
          <a:effectLst>
            <a:softEdge rad="139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2000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A9F97AF-0316-4FC1-A47C-9CB5A3F52099}"/>
              </a:ext>
            </a:extLst>
          </p:cNvPr>
          <p:cNvSpPr txBox="1"/>
          <p:nvPr/>
        </p:nvSpPr>
        <p:spPr>
          <a:xfrm>
            <a:off x="2477313" y="5209998"/>
            <a:ext cx="81922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b="1" i="0" u="none" strike="noStrike" baseline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스마트워치를 통해서 착용자의 생체정보를 파악하여 현 상태 파악</a:t>
            </a:r>
            <a:endParaRPr lang="en-US" altLang="ko-KR" sz="1800" b="1" i="0" u="none" strike="noStrike" baseline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-&gt; </a:t>
            </a:r>
            <a:r>
              <a:rPr lang="ko-KR" altLang="en-US" sz="1800" b="1" i="0" u="none" strike="noStrike" baseline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위급상황에 대한 응급구조체계를 설립</a:t>
            </a:r>
            <a:endParaRPr lang="ko-KR" alt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2637846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62972-3449-42D1-8185-B4BEFD52A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Requirements – necessity</a:t>
            </a:r>
            <a:br>
              <a:rPr lang="en-US" altLang="ko-KR" dirty="0"/>
            </a:br>
            <a:endParaRPr lang="en-US" dirty="0"/>
          </a:p>
        </p:txBody>
      </p:sp>
      <p:pic>
        <p:nvPicPr>
          <p:cNvPr id="8194" name="Picture 2" descr="&quot;돈 있어도…&quot; 월세 20만원 쪽방으로 내몰리는 노인들">
            <a:extLst>
              <a:ext uri="{FF2B5EF4-FFF2-40B4-BE49-F238E27FC236}">
                <a16:creationId xmlns:a16="http://schemas.microsoft.com/office/drawing/2014/main" id="{BD5C8002-D490-4BC4-A447-5384DE677F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003" y="2436030"/>
            <a:ext cx="3048000" cy="312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E7CFCBE-2661-4A73-9BD4-85611CF332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8038" y="1839520"/>
            <a:ext cx="6315956" cy="431542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61785E7-2F54-412F-AB37-623C8AF30206}"/>
              </a:ext>
            </a:extLst>
          </p:cNvPr>
          <p:cNvSpPr txBox="1"/>
          <p:nvPr/>
        </p:nvSpPr>
        <p:spPr>
          <a:xfrm>
            <a:off x="9787811" y="6154947"/>
            <a:ext cx="1511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자료 </a:t>
            </a:r>
            <a:r>
              <a:rPr lang="en-US" altLang="ko-KR" dirty="0"/>
              <a:t>: </a:t>
            </a:r>
            <a:r>
              <a:rPr lang="ko-KR" altLang="en-US" dirty="0"/>
              <a:t>통계청</a:t>
            </a:r>
          </a:p>
        </p:txBody>
      </p:sp>
    </p:spTree>
    <p:extLst>
      <p:ext uri="{BB962C8B-B14F-4D97-AF65-F5344CB8AC3E}">
        <p14:creationId xmlns:p14="http://schemas.microsoft.com/office/powerpoint/2010/main" val="27014910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62972-3449-42D1-8185-B4BEFD52A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Requirements – necessity</a:t>
            </a:r>
            <a:br>
              <a:rPr lang="en-US" altLang="ko-KR" dirty="0"/>
            </a:br>
            <a:endParaRPr lang="en-US" dirty="0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EA5D1CBA-C174-4813-8ED2-D75A1FA714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351" y="1530221"/>
            <a:ext cx="9806473" cy="5205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96588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62972-3449-42D1-8185-B4BEFD52A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Requirements – necessity</a:t>
            </a:r>
            <a:br>
              <a:rPr lang="en-US" altLang="ko-KR" dirty="0"/>
            </a:b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37EE24-D134-468C-B0C0-26699046F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192" y="1768095"/>
            <a:ext cx="3184755" cy="49994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BB20386-070F-43E7-A97F-75214DED3F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3722" y="2507885"/>
            <a:ext cx="3187513" cy="13298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DFB8D58-E3EC-493F-93CB-1ED9EA9A41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8396" y="0"/>
            <a:ext cx="5009075" cy="6858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EF2FABBA-71E9-4335-9178-3DC5E554B46D}"/>
              </a:ext>
            </a:extLst>
          </p:cNvPr>
          <p:cNvSpPr/>
          <p:nvPr/>
        </p:nvSpPr>
        <p:spPr>
          <a:xfrm>
            <a:off x="1402592" y="5574522"/>
            <a:ext cx="3284328" cy="997122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8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8900000" scaled="1"/>
            <a:tileRect/>
          </a:gradFill>
          <a:ln>
            <a:noFill/>
          </a:ln>
          <a:effectLst>
            <a:glow rad="63500">
              <a:schemeClr val="accent1">
                <a:alpha val="0"/>
              </a:schemeClr>
            </a:glow>
            <a:softEdge rad="355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7136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6C8E6EB-4C59-429B-97E4-72A058CFC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5B90362-AFCC-46A9-B41C-A257A8C5B3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71EF7F1-38BA-471D-8CD4-2A9AE8E35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0524398-BFB4-4C4A-8317-83B8729F9B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08D4B6A-8113-4DFB-B82E-B60CAC8E0A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822E561-F97C-4CBB-A9A6-A6BF6317B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611678-2F72-488F-B4C2-0AA78D5E20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620" y="863695"/>
            <a:ext cx="3511233" cy="377999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/>
            <a:r>
              <a:rPr lang="en-US" altLang="ko-KR" sz="3600">
                <a:solidFill>
                  <a:schemeClr val="tx1"/>
                </a:solidFill>
              </a:rPr>
              <a:t>Basic concept of EMP</a:t>
            </a:r>
            <a:br>
              <a:rPr lang="en-US" altLang="ko-KR" sz="3600">
                <a:solidFill>
                  <a:schemeClr val="tx1"/>
                </a:solidFill>
              </a:rPr>
            </a:br>
            <a:endParaRPr lang="en-US" altLang="ko-KR" sz="3600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01B0E58-A5C8-4CDA-A2E0-35DF94E59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620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FB095BFA-B208-45CD-9D5E-0D487A6AE7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40" r="-1" b="6777"/>
          <a:stretch/>
        </p:blipFill>
        <p:spPr>
          <a:xfrm>
            <a:off x="4654295" y="10"/>
            <a:ext cx="7537705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2500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DC2807-E72F-4BE2-954D-B3169E3AB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Basic concept of emp</a:t>
            </a:r>
            <a:br>
              <a:rPr lang="en-US" altLang="ko-KR" dirty="0"/>
            </a:br>
            <a:endParaRPr lang="ko-KR" altLang="en-US" dirty="0"/>
          </a:p>
        </p:txBody>
      </p:sp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125BBFB6-44C6-48FB-A0AE-E3FCA3B023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40" r="-1" b="6777"/>
          <a:stretch/>
        </p:blipFill>
        <p:spPr>
          <a:xfrm>
            <a:off x="2056498" y="3354710"/>
            <a:ext cx="1306537" cy="1188720"/>
          </a:xfrm>
          <a:prstGeom prst="rect">
            <a:avLst/>
          </a:prstGeom>
        </p:spPr>
      </p:pic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117DEC00-BFD7-4AEE-9F13-33F4C844FE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8870" y="1512728"/>
            <a:ext cx="2036110" cy="2036110"/>
          </a:xfrm>
          <a:prstGeom prst="rect">
            <a:avLst/>
          </a:prstGeom>
        </p:spPr>
      </p:pic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DCF6FC2C-7525-4EEC-A0C9-807FDED11F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1268" y="3949070"/>
            <a:ext cx="2036110" cy="2036110"/>
          </a:xfrm>
          <a:prstGeom prst="rect">
            <a:avLst/>
          </a:prstGeom>
        </p:spPr>
      </p:pic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846C613A-840A-497D-B2EF-FB7CC6200C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28870" y="3949070"/>
            <a:ext cx="2036110" cy="2036110"/>
          </a:xfrm>
          <a:prstGeom prst="rect">
            <a:avLst/>
          </a:prstGeom>
        </p:spPr>
      </p:pic>
      <p:pic>
        <p:nvPicPr>
          <p:cNvPr id="12" name="Picture 11" descr="Logo&#10;&#10;Description automatically generated">
            <a:extLst>
              <a:ext uri="{FF2B5EF4-FFF2-40B4-BE49-F238E27FC236}">
                <a16:creationId xmlns:a16="http://schemas.microsoft.com/office/drawing/2014/main" id="{996E9D38-7C34-4B46-9FA3-C8EFD831D7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41268" y="1513301"/>
            <a:ext cx="2036110" cy="2036110"/>
          </a:xfrm>
          <a:prstGeom prst="rect">
            <a:avLst/>
          </a:prstGeom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0B68A64F-BBD4-4E77-8AAB-8D56072EC4C7}"/>
              </a:ext>
            </a:extLst>
          </p:cNvPr>
          <p:cNvSpPr/>
          <p:nvPr/>
        </p:nvSpPr>
        <p:spPr>
          <a:xfrm>
            <a:off x="5355771" y="1203649"/>
            <a:ext cx="5850294" cy="5262465"/>
          </a:xfrm>
          <a:prstGeom prst="roundRect">
            <a:avLst/>
          </a:prstGeom>
          <a:solidFill>
            <a:schemeClr val="accent1">
              <a:alpha val="29000"/>
            </a:schemeClr>
          </a:solidFill>
          <a:ln>
            <a:solidFill>
              <a:schemeClr val="accent1">
                <a:shade val="50000"/>
              </a:schemeClr>
            </a:solidFill>
          </a:ln>
          <a:effectLst>
            <a:softEdge rad="139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BD4F16-A44A-4AEA-A7B9-BA201B826BCB}"/>
              </a:ext>
            </a:extLst>
          </p:cNvPr>
          <p:cNvSpPr txBox="1"/>
          <p:nvPr/>
        </p:nvSpPr>
        <p:spPr>
          <a:xfrm>
            <a:off x="3728736" y="3625904"/>
            <a:ext cx="14828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특수 상태 파악</a:t>
            </a:r>
          </a:p>
        </p:txBody>
      </p:sp>
    </p:spTree>
    <p:extLst>
      <p:ext uri="{BB962C8B-B14F-4D97-AF65-F5344CB8AC3E}">
        <p14:creationId xmlns:p14="http://schemas.microsoft.com/office/powerpoint/2010/main" val="8051443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CCCC4A-8EE2-4DB7-B86C-E8B68734C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Basic concept of emp</a:t>
            </a:r>
            <a:br>
              <a:rPr lang="en-US" altLang="ko-KR" dirty="0"/>
            </a:br>
            <a:endParaRPr lang="ko-KR" alt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AA7D17F-AEF7-4808-963C-79B25BB95179}"/>
              </a:ext>
            </a:extLst>
          </p:cNvPr>
          <p:cNvGrpSpPr/>
          <p:nvPr/>
        </p:nvGrpSpPr>
        <p:grpSpPr>
          <a:xfrm>
            <a:off x="2534545" y="2140007"/>
            <a:ext cx="7122909" cy="3561997"/>
            <a:chOff x="2356015" y="2037370"/>
            <a:chExt cx="7122909" cy="3561997"/>
          </a:xfrm>
        </p:grpSpPr>
        <p:pic>
          <p:nvPicPr>
            <p:cNvPr id="5" name="Picture 4" descr="Icon&#10;&#10;Description automatically generated">
              <a:extLst>
                <a:ext uri="{FF2B5EF4-FFF2-40B4-BE49-F238E27FC236}">
                  <a16:creationId xmlns:a16="http://schemas.microsoft.com/office/drawing/2014/main" id="{1926BC67-96CE-4CAC-9E1C-9B821EA3A8B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H="1">
              <a:off x="5259050" y="3368259"/>
              <a:ext cx="990295" cy="990295"/>
            </a:xfrm>
            <a:prstGeom prst="rect">
              <a:avLst/>
            </a:prstGeom>
          </p:spPr>
        </p:pic>
        <p:pic>
          <p:nvPicPr>
            <p:cNvPr id="6" name="Picture 5" descr="A picture containing night sky&#10;&#10;Description automatically generated">
              <a:extLst>
                <a:ext uri="{FF2B5EF4-FFF2-40B4-BE49-F238E27FC236}">
                  <a16:creationId xmlns:a16="http://schemas.microsoft.com/office/drawing/2014/main" id="{2CF54B85-83E7-478C-9328-2D4C8390C7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56015" y="3110266"/>
              <a:ext cx="1333500" cy="1333500"/>
            </a:xfrm>
            <a:prstGeom prst="rect">
              <a:avLst/>
            </a:prstGeom>
          </p:spPr>
        </p:pic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B8308A86-6D23-4D24-8FDA-FC78BD48BC38}"/>
                </a:ext>
              </a:extLst>
            </p:cNvPr>
            <p:cNvCxnSpPr>
              <a:stCxn id="6" idx="3"/>
              <a:endCxn id="5" idx="3"/>
            </p:cNvCxnSpPr>
            <p:nvPr/>
          </p:nvCxnSpPr>
          <p:spPr>
            <a:xfrm>
              <a:off x="3689515" y="3777016"/>
              <a:ext cx="1569535" cy="86391"/>
            </a:xfrm>
            <a:prstGeom prst="straightConnector1">
              <a:avLst/>
            </a:prstGeom>
            <a:ln w="3810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" name="Picture 7" descr="Icon&#10;&#10;Description automatically generated">
              <a:extLst>
                <a:ext uri="{FF2B5EF4-FFF2-40B4-BE49-F238E27FC236}">
                  <a16:creationId xmlns:a16="http://schemas.microsoft.com/office/drawing/2014/main" id="{C8DE152E-9E82-4F1D-9A94-871777B3AA9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818880" y="2037370"/>
              <a:ext cx="1660044" cy="1660044"/>
            </a:xfrm>
            <a:prstGeom prst="rect">
              <a:avLst/>
            </a:prstGeom>
          </p:spPr>
        </p:pic>
        <p:pic>
          <p:nvPicPr>
            <p:cNvPr id="9" name="Picture 8" descr="Icon&#10;&#10;Description automatically generated">
              <a:extLst>
                <a:ext uri="{FF2B5EF4-FFF2-40B4-BE49-F238E27FC236}">
                  <a16:creationId xmlns:a16="http://schemas.microsoft.com/office/drawing/2014/main" id="{E15182E1-8F55-4875-8C89-E58F28E3A97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818879" y="3939322"/>
              <a:ext cx="1660045" cy="1660045"/>
            </a:xfrm>
            <a:prstGeom prst="rect">
              <a:avLst/>
            </a:prstGeom>
          </p:spPr>
        </p:pic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FAD08924-D92C-4539-9B8F-321E4A6570D7}"/>
                </a:ext>
              </a:extLst>
            </p:cNvPr>
            <p:cNvCxnSpPr>
              <a:cxnSpLocks/>
              <a:stCxn id="5" idx="1"/>
              <a:endCxn id="8" idx="1"/>
            </p:cNvCxnSpPr>
            <p:nvPr/>
          </p:nvCxnSpPr>
          <p:spPr>
            <a:xfrm flipV="1">
              <a:off x="6249345" y="2867392"/>
              <a:ext cx="1569535" cy="996015"/>
            </a:xfrm>
            <a:prstGeom prst="straightConnector1">
              <a:avLst/>
            </a:prstGeom>
            <a:ln w="3810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CE31A885-7993-4384-9636-DD9418863947}"/>
                </a:ext>
              </a:extLst>
            </p:cNvPr>
            <p:cNvCxnSpPr>
              <a:cxnSpLocks/>
              <a:stCxn id="5" idx="1"/>
              <a:endCxn id="9" idx="1"/>
            </p:cNvCxnSpPr>
            <p:nvPr/>
          </p:nvCxnSpPr>
          <p:spPr>
            <a:xfrm>
              <a:off x="6249345" y="3863407"/>
              <a:ext cx="1569534" cy="905938"/>
            </a:xfrm>
            <a:prstGeom prst="straightConnector1">
              <a:avLst/>
            </a:prstGeom>
            <a:ln w="3810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4301626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Dividend">
      <a:majorFont>
        <a:latin typeface="Franklin Gothic Demi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27BD4C1-B6B1-4715-ABF9-E660A51A4EA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D289AE2-D2AE-49D1-AFAC-3A79F6794255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41E7CA09-9778-4414-AE97-8064B12DA30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{9838A328-9F95-4B80-84F6-5569CC4D6552}tf33552983_win32</Template>
  <TotalTime>1223</TotalTime>
  <Words>1074</Words>
  <Application>Microsoft Office PowerPoint</Application>
  <PresentationFormat>Widescreen</PresentationFormat>
  <Paragraphs>169</Paragraphs>
  <Slides>22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0" baseType="lpstr">
      <vt:lpstr>맑은 고딕</vt:lpstr>
      <vt:lpstr>Calibri</vt:lpstr>
      <vt:lpstr>Franklin Gothic Book</vt:lpstr>
      <vt:lpstr>Franklin Gothic Demi</vt:lpstr>
      <vt:lpstr>Gill Sans MT</vt:lpstr>
      <vt:lpstr>Symbol</vt:lpstr>
      <vt:lpstr>Wingdings 2</vt:lpstr>
      <vt:lpstr>DividendVTI</vt:lpstr>
      <vt:lpstr>소프트웨어 개발론 최종 과제 발표</vt:lpstr>
      <vt:lpstr>Table of contents </vt:lpstr>
      <vt:lpstr>Requirements - purpose </vt:lpstr>
      <vt:lpstr>Requirements – necessity </vt:lpstr>
      <vt:lpstr>Requirements – necessity </vt:lpstr>
      <vt:lpstr>Requirements – necessity </vt:lpstr>
      <vt:lpstr>Basic concept of EMP </vt:lpstr>
      <vt:lpstr>Basic concept of emp </vt:lpstr>
      <vt:lpstr>Basic concept of emp </vt:lpstr>
      <vt:lpstr>Basic concept of emp </vt:lpstr>
      <vt:lpstr>UC - Diagram </vt:lpstr>
      <vt:lpstr>UC – Diagram Specification </vt:lpstr>
      <vt:lpstr>UC – Diagram Specification </vt:lpstr>
      <vt:lpstr>UC – Diagram specification </vt:lpstr>
      <vt:lpstr>Class diagram </vt:lpstr>
      <vt:lpstr>Sequence diagram 1 – 회원가입 및 개인정보 설정 </vt:lpstr>
      <vt:lpstr>Sequence diagram 2 – 정상 상태 </vt:lpstr>
      <vt:lpstr>Sequence diagram 3 – 응급 상태 </vt:lpstr>
      <vt:lpstr>architecture </vt:lpstr>
      <vt:lpstr>구현 결과</vt:lpstr>
      <vt:lpstr>분석 과정 및 결과</vt:lpstr>
      <vt:lpstr>알림시스템 결과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소프트웨어 개발론 최종 과제 발표</dc:title>
  <dc:creator>HYEONSU KIM</dc:creator>
  <cp:lastModifiedBy>HYEONSU KIM</cp:lastModifiedBy>
  <cp:revision>27</cp:revision>
  <dcterms:created xsi:type="dcterms:W3CDTF">2021-06-11T08:19:14Z</dcterms:created>
  <dcterms:modified xsi:type="dcterms:W3CDTF">2021-06-13T14:17:00Z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